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41"/>
  </p:notesMasterIdLst>
  <p:sldIdLst>
    <p:sldId id="256" r:id="rId2"/>
    <p:sldId id="257" r:id="rId3"/>
    <p:sldId id="258" r:id="rId4"/>
    <p:sldId id="259" r:id="rId5"/>
    <p:sldId id="299" r:id="rId6"/>
    <p:sldId id="262" r:id="rId7"/>
    <p:sldId id="300" r:id="rId8"/>
    <p:sldId id="301" r:id="rId9"/>
    <p:sldId id="302" r:id="rId10"/>
    <p:sldId id="260" r:id="rId11"/>
    <p:sldId id="304" r:id="rId12"/>
    <p:sldId id="305" r:id="rId13"/>
    <p:sldId id="267" r:id="rId14"/>
    <p:sldId id="306" r:id="rId15"/>
    <p:sldId id="307" r:id="rId16"/>
    <p:sldId id="308" r:id="rId17"/>
    <p:sldId id="315" r:id="rId18"/>
    <p:sldId id="309" r:id="rId19"/>
    <p:sldId id="310" r:id="rId20"/>
    <p:sldId id="261" r:id="rId21"/>
    <p:sldId id="312" r:id="rId22"/>
    <p:sldId id="311" r:id="rId23"/>
    <p:sldId id="271" r:id="rId24"/>
    <p:sldId id="314" r:id="rId25"/>
    <p:sldId id="274" r:id="rId26"/>
    <p:sldId id="277" r:id="rId27"/>
    <p:sldId id="316" r:id="rId28"/>
    <p:sldId id="298" r:id="rId29"/>
    <p:sldId id="303" r:id="rId30"/>
    <p:sldId id="265" r:id="rId31"/>
    <p:sldId id="266" r:id="rId32"/>
    <p:sldId id="268" r:id="rId33"/>
    <p:sldId id="269" r:id="rId34"/>
    <p:sldId id="270" r:id="rId35"/>
    <p:sldId id="273" r:id="rId36"/>
    <p:sldId id="275" r:id="rId37"/>
    <p:sldId id="272" r:id="rId38"/>
    <p:sldId id="276" r:id="rId39"/>
    <p:sldId id="280" r:id="rId40"/>
  </p:sldIdLst>
  <p:sldSz cx="9144000" cy="5143500" type="screen16x9"/>
  <p:notesSz cx="6858000" cy="9144000"/>
  <p:embeddedFontLst>
    <p:embeddedFont>
      <p:font typeface="Exo 2" panose="020B0604020202020204" charset="0"/>
      <p:regular r:id="rId42"/>
      <p:bold r:id="rId43"/>
      <p:italic r:id="rId44"/>
      <p:boldItalic r:id="rId45"/>
    </p:embeddedFont>
    <p:embeddedFont>
      <p:font typeface="Roboto Condensed Light" panose="020B0604020202020204" charset="0"/>
      <p:regular r:id="rId46"/>
      <p:bold r:id="rId47"/>
      <p:italic r:id="rId48"/>
      <p:boldItalic r:id="rId49"/>
    </p:embeddedFont>
    <p:embeddedFont>
      <p:font typeface="Roboto Condensed" panose="020B0604020202020204" charset="0"/>
      <p:regular r:id="rId50"/>
      <p:bold r:id="rId51"/>
      <p:italic r:id="rId52"/>
      <p:boldItalic r:id="rId53"/>
    </p:embeddedFont>
    <p:embeddedFont>
      <p:font typeface="Fira Sans Extra Condensed Medium" panose="020B060402020202020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0E10"/>
    <a:srgbClr val="000000"/>
    <a:srgbClr val="33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B5B250E-6DCE-403B-A8DD-6D6FF60D9CEC}">
  <a:tblStyle styleId="{0B5B250E-6DCE-403B-A8DD-6D6FF60D9CE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650" autoAdjust="0"/>
    <p:restoredTop sz="74855" autoAdjust="0"/>
  </p:normalViewPr>
  <p:slideViewPr>
    <p:cSldViewPr snapToGrid="0">
      <p:cViewPr varScale="1">
        <p:scale>
          <a:sx n="92" d="100"/>
          <a:sy n="92" d="100"/>
        </p:scale>
        <p:origin x="82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partial dependence plot (short PDP or PD plot) shows the marginal effect one or two features have on the predicted outcome of a machine learning model</a:t>
            </a:r>
            <a:endParaRPr dirty="0"/>
          </a:p>
        </p:txBody>
      </p:sp>
    </p:spTree>
    <p:extLst>
      <p:ext uri="{BB962C8B-B14F-4D97-AF65-F5344CB8AC3E}">
        <p14:creationId xmlns:p14="http://schemas.microsoft.com/office/powerpoint/2010/main" val="3096493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partial dependence plot (short PDP or PD plot) shows the marginal effect one or two features have on the predicted outcome of a machine learning model</a:t>
            </a:r>
            <a:endParaRPr dirty="0"/>
          </a:p>
        </p:txBody>
      </p:sp>
    </p:spTree>
    <p:extLst>
      <p:ext uri="{BB962C8B-B14F-4D97-AF65-F5344CB8AC3E}">
        <p14:creationId xmlns:p14="http://schemas.microsoft.com/office/powerpoint/2010/main" val="36734196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9baafe93df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9baafe93df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721544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96698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4295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171812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56693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Logistic Regression Models </a:t>
            </a:r>
            <a:r>
              <a:rPr lang="fr-FR" dirty="0" err="1" smtClean="0"/>
              <a:t>Random</a:t>
            </a:r>
            <a:r>
              <a:rPr lang="fr-FR" dirty="0" smtClean="0"/>
              <a:t> Forest Models </a:t>
            </a:r>
            <a:r>
              <a:rPr lang="fr-FR" dirty="0" err="1" smtClean="0"/>
              <a:t>Boosted</a:t>
            </a:r>
            <a:r>
              <a:rPr lang="fr-FR" dirty="0" smtClean="0"/>
              <a:t> </a:t>
            </a:r>
            <a:r>
              <a:rPr lang="fr-FR" dirty="0" err="1" smtClean="0"/>
              <a:t>Trees</a:t>
            </a:r>
            <a:r>
              <a:rPr lang="fr-FR" dirty="0" smtClean="0"/>
              <a:t> </a:t>
            </a:r>
            <a:r>
              <a:rPr lang="fr-FR" dirty="0" err="1" smtClean="0"/>
              <a:t>linear</a:t>
            </a:r>
            <a:r>
              <a:rPr lang="fr-FR" dirty="0" smtClean="0"/>
              <a:t> support </a:t>
            </a:r>
            <a:r>
              <a:rPr lang="fr-FR" dirty="0" err="1" smtClean="0"/>
              <a:t>vector</a:t>
            </a:r>
            <a:r>
              <a:rPr lang="fr-FR" dirty="0" smtClean="0"/>
              <a:t> machines polynomial support </a:t>
            </a:r>
            <a:r>
              <a:rPr lang="fr-FR" dirty="0" err="1" smtClean="0"/>
              <a:t>vector</a:t>
            </a:r>
            <a:r>
              <a:rPr lang="fr-FR" dirty="0" smtClean="0"/>
              <a:t> machines K-</a:t>
            </a:r>
            <a:r>
              <a:rPr lang="fr-FR" dirty="0" err="1" smtClean="0"/>
              <a:t>Nearest</a:t>
            </a:r>
            <a:r>
              <a:rPr lang="fr-FR" dirty="0" smtClean="0"/>
              <a:t> </a:t>
            </a:r>
            <a:r>
              <a:rPr lang="fr-FR" dirty="0" err="1" smtClean="0"/>
              <a:t>Neighbor</a:t>
            </a:r>
            <a:r>
              <a:rPr lang="fr-FR" dirty="0" smtClean="0"/>
              <a:t> Models MARS </a:t>
            </a:r>
            <a:r>
              <a:rPr lang="fr-FR" dirty="0" err="1" smtClean="0"/>
              <a:t>Decision_tree</a:t>
            </a:r>
            <a:r>
              <a:rPr lang="fr-FR" dirty="0" smtClean="0"/>
              <a:t> Single Layer Neural Network</a:t>
            </a:r>
          </a:p>
          <a:p>
            <a:pPr marL="0" lvl="0" indent="0" algn="l" rtl="0">
              <a:spcBef>
                <a:spcPts val="0"/>
              </a:spcBef>
              <a:spcAft>
                <a:spcPts val="0"/>
              </a:spcAft>
              <a:buNone/>
            </a:pPr>
            <a:endParaRPr lang="fr-FR" dirty="0" smtClean="0"/>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https://www.matmut.fr/assurance/auto/conseils/statistiques-accidents-route-profil</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smtClean="0"/>
              <a:t>Inserer</a:t>
            </a:r>
            <a:r>
              <a:rPr lang="fr-FR" dirty="0" smtClean="0"/>
              <a:t> auto</a:t>
            </a:r>
            <a:r>
              <a:rPr lang="fr-FR" baseline="0" dirty="0" smtClean="0"/>
              <a:t> plot de best si tu veut</a:t>
            </a:r>
            <a:endParaRPr lang="fr-FR" dirty="0"/>
          </a:p>
        </p:txBody>
      </p:sp>
    </p:spTree>
    <p:extLst>
      <p:ext uri="{BB962C8B-B14F-4D97-AF65-F5344CB8AC3E}">
        <p14:creationId xmlns:p14="http://schemas.microsoft.com/office/powerpoint/2010/main" val="763450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smtClean="0"/>
              <a:t>Selon</a:t>
            </a:r>
            <a:r>
              <a:rPr lang="fr-FR" baseline="0" dirty="0" smtClean="0"/>
              <a:t> le cours de Martial, nous avons mis en entrée ensemble des variables (sauf celles très peu renseigné)</a:t>
            </a:r>
          </a:p>
          <a:p>
            <a:pPr marL="158750" indent="0">
              <a:buNone/>
            </a:pPr>
            <a:endParaRPr lang="fr-FR" baseline="0" dirty="0" smtClean="0"/>
          </a:p>
          <a:p>
            <a:pPr marL="0" lvl="0" indent="0" algn="l" rtl="0">
              <a:spcBef>
                <a:spcPts val="0"/>
              </a:spcBef>
              <a:spcAft>
                <a:spcPts val="0"/>
              </a:spcAft>
              <a:buNone/>
            </a:pPr>
            <a:r>
              <a:rPr lang="fr-FR" dirty="0" err="1" smtClean="0"/>
              <a:t>Resutat</a:t>
            </a:r>
            <a:r>
              <a:rPr lang="fr-FR" baseline="0" dirty="0" smtClean="0"/>
              <a:t> </a:t>
            </a:r>
            <a:r>
              <a:rPr lang="fr-FR" dirty="0" smtClean="0"/>
              <a:t>KERAS sur toute la </a:t>
            </a:r>
            <a:r>
              <a:rPr lang="fr-FR" dirty="0" err="1" smtClean="0"/>
              <a:t>france</a:t>
            </a:r>
            <a:endParaRPr lang="fr-FR" dirty="0" smtClean="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dirty="0" err="1" smtClean="0">
                <a:solidFill>
                  <a:srgbClr val="000000"/>
                </a:solidFill>
                <a:effectLst/>
                <a:latin typeface="Arial"/>
                <a:ea typeface="Arial"/>
                <a:cs typeface="Arial"/>
                <a:sym typeface="Arial"/>
              </a:rPr>
              <a:t>auc</a:t>
            </a:r>
            <a:r>
              <a:rPr lang="fr-FR" sz="1100" b="0" i="0" u="none" strike="noStrike" cap="none" dirty="0" smtClean="0">
                <a:solidFill>
                  <a:srgbClr val="000000"/>
                </a:solidFill>
                <a:effectLst/>
                <a:latin typeface="Arial"/>
                <a:ea typeface="Arial"/>
                <a:cs typeface="Arial"/>
                <a:sym typeface="Arial"/>
              </a:rPr>
              <a:t> [1] 0.8653272 &gt; </a:t>
            </a:r>
            <a:r>
              <a:rPr lang="fr-FR" sz="1100" b="0" i="0" u="none" strike="noStrike" cap="none" dirty="0" err="1" smtClean="0">
                <a:solidFill>
                  <a:srgbClr val="000000"/>
                </a:solidFill>
                <a:effectLst/>
                <a:latin typeface="Arial"/>
                <a:ea typeface="Arial"/>
                <a:cs typeface="Arial"/>
                <a:sym typeface="Arial"/>
              </a:rPr>
              <a:t>accuracy</a:t>
            </a:r>
            <a:r>
              <a:rPr lang="fr-FR" sz="1100" b="0" i="0" u="none" strike="noStrike" cap="none" dirty="0" smtClean="0">
                <a:solidFill>
                  <a:srgbClr val="000000"/>
                </a:solidFill>
                <a:effectLst/>
                <a:latin typeface="Arial"/>
                <a:ea typeface="Arial"/>
                <a:cs typeface="Arial"/>
                <a:sym typeface="Arial"/>
              </a:rPr>
              <a:t> [1] 0.8572619 &gt;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b="0" i="0" u="none" strike="noStrike" cap="none" dirty="0" smtClean="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dirty="0" smtClean="0">
                <a:solidFill>
                  <a:srgbClr val="000000"/>
                </a:solidFill>
                <a:effectLst/>
                <a:latin typeface="Arial"/>
                <a:ea typeface="Arial"/>
                <a:cs typeface="Arial"/>
                <a:sym typeface="Arial"/>
              </a:rPr>
              <a:t>Légèrement avantageux par rapport</a:t>
            </a:r>
            <a:r>
              <a:rPr lang="fr-FR" sz="1100" b="0" i="0" u="none" strike="noStrike" cap="none" baseline="0" dirty="0" smtClean="0">
                <a:solidFill>
                  <a:srgbClr val="000000"/>
                </a:solidFill>
                <a:effectLst/>
                <a:latin typeface="Arial"/>
                <a:ea typeface="Arial"/>
                <a:cs typeface="Arial"/>
                <a:sym typeface="Arial"/>
              </a:rPr>
              <a:t> aux résultats de </a:t>
            </a:r>
            <a:r>
              <a:rPr lang="fr-FR" sz="1100" b="0" i="0" u="none" strike="noStrike" cap="none" baseline="0" dirty="0" err="1" smtClean="0">
                <a:solidFill>
                  <a:srgbClr val="000000"/>
                </a:solidFill>
                <a:effectLst/>
                <a:latin typeface="Arial"/>
                <a:ea typeface="Arial"/>
                <a:cs typeface="Arial"/>
                <a:sym typeface="Arial"/>
              </a:rPr>
              <a:t>tidy</a:t>
            </a:r>
            <a:r>
              <a:rPr lang="fr-FR" sz="1100" b="0" i="0" u="none" strike="noStrike" cap="none" baseline="0" dirty="0" smtClean="0">
                <a:solidFill>
                  <a:srgbClr val="000000"/>
                </a:solidFill>
                <a:effectLst/>
                <a:latin typeface="Arial"/>
                <a:ea typeface="Arial"/>
                <a:cs typeface="Arial"/>
                <a:sym typeface="Arial"/>
              </a:rPr>
              <a:t> workflow</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b="0" i="0" u="none" strike="noStrike" cap="none" baseline="0" dirty="0" smtClean="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baseline="0" dirty="0" smtClean="0">
                <a:solidFill>
                  <a:srgbClr val="000000"/>
                </a:solidFill>
                <a:effectLst/>
                <a:latin typeface="Arial"/>
                <a:ea typeface="Arial"/>
                <a:cs typeface="Arial"/>
                <a:sym typeface="Arial"/>
              </a:rPr>
              <a:t>Ainsi, nous avons sélectionner </a:t>
            </a:r>
            <a:endParaRPr lang="fr-FR" sz="1100" b="0" i="0" u="none" strike="noStrike" cap="none" dirty="0" smtClean="0">
              <a:solidFill>
                <a:srgbClr val="000000"/>
              </a:solidFill>
              <a:effectLst/>
              <a:latin typeface="Arial"/>
              <a:ea typeface="Arial"/>
              <a:cs typeface="Arial"/>
              <a:sym typeface="Arial"/>
            </a:endParaRPr>
          </a:p>
          <a:p>
            <a:pPr marL="158750" indent="0">
              <a:buNone/>
            </a:pPr>
            <a:endParaRPr lang="fr-FR" dirty="0"/>
          </a:p>
        </p:txBody>
      </p:sp>
    </p:spTree>
    <p:extLst>
      <p:ext uri="{BB962C8B-B14F-4D97-AF65-F5344CB8AC3E}">
        <p14:creationId xmlns:p14="http://schemas.microsoft.com/office/powerpoint/2010/main" val="4697993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9baafe93df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9baafe93df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montrent la dépendance entre la</a:t>
            </a:r>
            <a:r>
              <a:rPr lang="fr-FR" baseline="0" dirty="0" smtClean="0"/>
              <a:t> prédiction </a:t>
            </a:r>
            <a:r>
              <a:rPr lang="fr-FR" dirty="0" smtClean="0"/>
              <a:t>cible et les variables d’entrées.</a:t>
            </a:r>
            <a:r>
              <a:rPr lang="fr-FR" baseline="0" dirty="0" smtClean="0"/>
              <a:t> On peut mettre un ou deux </a:t>
            </a:r>
            <a:r>
              <a:rPr lang="fr-FR" dirty="0" smtClean="0"/>
              <a:t>variables</a:t>
            </a:r>
            <a:r>
              <a:rPr lang="fr-FR" baseline="0" dirty="0" smtClean="0"/>
              <a:t> </a:t>
            </a:r>
            <a:r>
              <a:rPr lang="fr-FR" dirty="0" smtClean="0"/>
              <a:t>à la fois. en marginalisant les valeurs de toutes les autres variables. Intuitivement, nous pouvons interpréter la dépendance partielle comme la prédiction attendue en fonction des variables d'entrée d'intérêt.</a:t>
            </a:r>
          </a:p>
          <a:p>
            <a:pPr marL="0" lvl="0" indent="0" algn="l" rtl="0">
              <a:spcBef>
                <a:spcPts val="0"/>
              </a:spcBef>
              <a:spcAft>
                <a:spcPts val="0"/>
              </a:spcAft>
              <a:buNone/>
            </a:pPr>
            <a:endParaRPr lang="fr-FR" dirty="0" smtClean="0"/>
          </a:p>
          <a:p>
            <a:pPr marL="0" lvl="0" indent="0" algn="l" rtl="0">
              <a:spcBef>
                <a:spcPts val="0"/>
              </a:spcBef>
              <a:spcAft>
                <a:spcPts val="0"/>
              </a:spcAft>
              <a:buNone/>
            </a:pPr>
            <a:r>
              <a:rPr lang="fr-FR" dirty="0" smtClean="0"/>
              <a:t>Par exemple avec le</a:t>
            </a:r>
            <a:r>
              <a:rPr lang="fr-FR" baseline="0" dirty="0" smtClean="0"/>
              <a:t> résultats de prédiction sur le bloc de données tests, nous avons pu réaliser ce genre de PDP ( </a:t>
            </a:r>
            <a:r>
              <a:rPr lang="fr-FR" baseline="0" dirty="0" err="1" smtClean="0"/>
              <a:t>proba</a:t>
            </a:r>
            <a:r>
              <a:rPr lang="fr-FR" baseline="0" dirty="0" smtClean="0"/>
              <a:t> de blessement grave selon le type de trajet). Comme notre objectif est de identifier les différentes variables contributeurs de la prédiction selon les différents territoires, afin de donner des préconisation adéquates. Nous avons fait ces analyses par départements puis comparer ces PDP de différentes de département. Il y a onglet dans </a:t>
            </a:r>
            <a:r>
              <a:rPr lang="fr-FR" baseline="0" dirty="0" err="1" smtClean="0"/>
              <a:t>shinny</a:t>
            </a:r>
            <a:r>
              <a:rPr lang="fr-FR" baseline="0" dirty="0" smtClean="0"/>
              <a:t> qui est réservé à cette partie. Patrice vous </a:t>
            </a:r>
            <a:r>
              <a:rPr lang="fr-FR" baseline="0" dirty="0" err="1" smtClean="0"/>
              <a:t>expliqurai</a:t>
            </a:r>
            <a:r>
              <a:rPr lang="fr-FR" baseline="0" dirty="0" smtClean="0"/>
              <a:t> dans la prochaine partie.  </a:t>
            </a:r>
            <a:endParaRPr dirty="0"/>
          </a:p>
        </p:txBody>
      </p:sp>
    </p:spTree>
    <p:extLst>
      <p:ext uri="{BB962C8B-B14F-4D97-AF65-F5344CB8AC3E}">
        <p14:creationId xmlns:p14="http://schemas.microsoft.com/office/powerpoint/2010/main" val="419673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9baafe93df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9baafe93df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9baafe93df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9baafe93df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38943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9baafe93df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9baafe93df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 </a:t>
            </a:r>
            <a:endParaRPr dirty="0"/>
          </a:p>
        </p:txBody>
      </p:sp>
    </p:spTree>
    <p:extLst>
      <p:ext uri="{BB962C8B-B14F-4D97-AF65-F5344CB8AC3E}">
        <p14:creationId xmlns:p14="http://schemas.microsoft.com/office/powerpoint/2010/main" val="37074123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12711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9baafe93df_0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9baafe93df_0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baafe93df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9baafe93df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baafe93df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baafe93df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9baafe93df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9baafe93df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9baafe93df_0_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9baafe93df_0_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baafe93df_0_7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9baafe93df_0_7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9baafe93df_0_7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9baafe93df_0_7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9baafe93df_0_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9baafe93df_0_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9baafe93df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9baafe93df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9baafe93df_0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9baafe93df_0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A faire,</a:t>
            </a:r>
            <a:r>
              <a:rPr lang="fr-FR" baseline="0" dirty="0" smtClean="0"/>
              <a:t> une introduction en bref</a:t>
            </a:r>
            <a:endParaRPr dirty="0"/>
          </a:p>
        </p:txBody>
      </p:sp>
    </p:spTree>
    <p:extLst>
      <p:ext uri="{BB962C8B-B14F-4D97-AF65-F5344CB8AC3E}">
        <p14:creationId xmlns:p14="http://schemas.microsoft.com/office/powerpoint/2010/main" val="2784896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Ces bases occultent néanmoins certaines données spécifiques relatives aux usagers et aux véhicules et à leur comportement dans la mesure où la divulgation de ces données porterait atteinte à la protection de la vie privée des personnes physiques aisément identifiables ou ferait apparaître le comportement de telles personnes alors que la divulgation de ce comportement pourrait leur porter </a:t>
            </a:r>
            <a:r>
              <a:rPr lang="fr-FR" dirty="0" smtClean="0"/>
              <a:t>préjudice</a:t>
            </a:r>
            <a:endParaRPr lang="fr-FR" dirty="0" smtClean="0"/>
          </a:p>
          <a:p>
            <a:pPr marL="0" lvl="0" indent="0" algn="l" rtl="0">
              <a:spcBef>
                <a:spcPts val="0"/>
              </a:spcBef>
              <a:spcAft>
                <a:spcPts val="0"/>
              </a:spcAft>
              <a:buNone/>
            </a:pPr>
            <a:endParaRPr lang="fr-FR" dirty="0" smtClean="0"/>
          </a:p>
          <a:p>
            <a:pPr marL="0" lvl="0" indent="0" algn="l" rtl="0">
              <a:spcBef>
                <a:spcPts val="0"/>
              </a:spcBef>
              <a:spcAft>
                <a:spcPts val="0"/>
              </a:spcAft>
              <a:buNone/>
            </a:pPr>
            <a:endParaRPr lang="fr-FR" dirty="0" smtClean="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smtClean="0"/>
              <a:t>Raison de rester qu’en</a:t>
            </a:r>
            <a:r>
              <a:rPr lang="fr-FR" baseline="0" dirty="0" smtClean="0"/>
              <a:t> 2019 =&gt; </a:t>
            </a:r>
            <a:r>
              <a:rPr lang="fr-FR" dirty="0" smtClean="0"/>
              <a:t>L’indicateur « blessé hospitalisé » n’est plus labellisé par l’autorité de la statistique publique depuis 2019</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59552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2860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Le SIG attribue un </a:t>
            </a:r>
            <a:r>
              <a:rPr lang="fr-FR" dirty="0" err="1" smtClean="0"/>
              <a:t>meteo</a:t>
            </a:r>
            <a:r>
              <a:rPr lang="fr-FR" dirty="0" smtClean="0"/>
              <a:t> </a:t>
            </a:r>
            <a:r>
              <a:rPr lang="fr-FR" dirty="0" smtClean="0"/>
              <a:t>station à chaque commune dont la distance est </a:t>
            </a:r>
            <a:r>
              <a:rPr lang="fr-FR" dirty="0" err="1" smtClean="0"/>
              <a:t>mimimum</a:t>
            </a:r>
            <a:r>
              <a:rPr lang="fr-FR" dirty="0" smtClean="0"/>
              <a:t> (fond de carte communes en </a:t>
            </a:r>
            <a:r>
              <a:rPr lang="fr-FR" dirty="0" err="1" smtClean="0"/>
              <a:t>provenence</a:t>
            </a:r>
            <a:r>
              <a:rPr lang="fr-FR" dirty="0" smtClean="0"/>
              <a:t> d'IGN</a:t>
            </a:r>
            <a:endParaRPr dirty="0"/>
          </a:p>
        </p:txBody>
      </p:sp>
    </p:spTree>
    <p:extLst>
      <p:ext uri="{BB962C8B-B14F-4D97-AF65-F5344CB8AC3E}">
        <p14:creationId xmlns:p14="http://schemas.microsoft.com/office/powerpoint/2010/main" val="30501052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44" name="Google Shape;44;p1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5" name="Google Shape;45;p13"/>
          <p:cNvSpPr txBox="1">
            <a:spLocks noGrp="1"/>
          </p:cNvSpPr>
          <p:nvPr>
            <p:ph type="subTitle" idx="1"/>
          </p:nvPr>
        </p:nvSpPr>
        <p:spPr>
          <a:xfrm>
            <a:off x="690446" y="5802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46" name="Google Shape;46;p1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3" name="Google Shape;53;p13"/>
          <p:cNvSpPr txBox="1">
            <a:spLocks noGrp="1"/>
          </p:cNvSpPr>
          <p:nvPr>
            <p:ph type="subTitle" idx="13"/>
          </p:nvPr>
        </p:nvSpPr>
        <p:spPr>
          <a:xfrm>
            <a:off x="690446" y="15464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4" name="Google Shape;54;p1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5" name="Google Shape;55;p13"/>
          <p:cNvSpPr txBox="1">
            <a:spLocks noGrp="1"/>
          </p:cNvSpPr>
          <p:nvPr>
            <p:ph type="subTitle" idx="15"/>
          </p:nvPr>
        </p:nvSpPr>
        <p:spPr>
          <a:xfrm>
            <a:off x="690446" y="25199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6" name="Google Shape;56;p1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7" name="Google Shape;57;p13"/>
          <p:cNvSpPr txBox="1">
            <a:spLocks noGrp="1"/>
          </p:cNvSpPr>
          <p:nvPr>
            <p:ph type="subTitle" idx="17"/>
          </p:nvPr>
        </p:nvSpPr>
        <p:spPr>
          <a:xfrm>
            <a:off x="6811558" y="21538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58" name="Google Shape;58;p1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9" name="Google Shape;59;p13"/>
          <p:cNvSpPr txBox="1">
            <a:spLocks noGrp="1"/>
          </p:cNvSpPr>
          <p:nvPr>
            <p:ph type="subTitle" idx="19"/>
          </p:nvPr>
        </p:nvSpPr>
        <p:spPr>
          <a:xfrm>
            <a:off x="6811558" y="31777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60" name="Google Shape;60;p1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1" name="Google Shape;61;p13"/>
          <p:cNvSpPr txBox="1">
            <a:spLocks noGrp="1"/>
          </p:cNvSpPr>
          <p:nvPr>
            <p:ph type="subTitle" idx="21"/>
          </p:nvPr>
        </p:nvSpPr>
        <p:spPr>
          <a:xfrm>
            <a:off x="6811558" y="41899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1">
  <p:cSld name="CUSTOM_3">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4" name="Google Shape;64;p14"/>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2">
  <p:cSld name="CUSTOM_4">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8" name="Google Shape;68;p15"/>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3">
  <p:cSld name="CUSTOM_5">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2" name="Google Shape;72;p16"/>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4">
  <p:cSld name="CUSTOM_16">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7"/>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6" name="Google Shape;76;p17"/>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7"/>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5">
  <p:cSld name="CUSTOM_17">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8"/>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80" name="Google Shape;80;p18"/>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8"/>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3">
  <p:cSld name="CUSTOM_37">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9"/>
          <p:cNvSpPr txBox="1">
            <a:spLocks noGrp="1"/>
          </p:cNvSpPr>
          <p:nvPr>
            <p:ph type="body" idx="1"/>
          </p:nvPr>
        </p:nvSpPr>
        <p:spPr>
          <a:xfrm>
            <a:off x="722375"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4" name="Google Shape;84;p19"/>
          <p:cNvSpPr txBox="1">
            <a:spLocks noGrp="1"/>
          </p:cNvSpPr>
          <p:nvPr>
            <p:ph type="body" idx="2"/>
          </p:nvPr>
        </p:nvSpPr>
        <p:spPr>
          <a:xfrm>
            <a:off x="4832400"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5" name="Google Shape;85;p19"/>
          <p:cNvSpPr txBox="1">
            <a:spLocks noGrp="1"/>
          </p:cNvSpPr>
          <p:nvPr>
            <p:ph type="subTitle" idx="3"/>
          </p:nvPr>
        </p:nvSpPr>
        <p:spPr>
          <a:xfrm>
            <a:off x="723900" y="952500"/>
            <a:ext cx="7699200" cy="399900"/>
          </a:xfrm>
          <a:prstGeom prst="rect">
            <a:avLst/>
          </a:prstGeom>
        </p:spPr>
        <p:txBody>
          <a:bodyPr spcFirstLastPara="1" wrap="square" lIns="91425" tIns="91425" rIns="91425" bIns="91425" anchor="t" anchorCtr="0">
            <a:noAutofit/>
          </a:bodyPr>
          <a:lstStyle>
            <a:lvl1pPr lvl="0" rtl="0">
              <a:lnSpc>
                <a:spcPct val="100000"/>
              </a:lnSpc>
              <a:spcBef>
                <a:spcPts val="3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a:endParaRPr/>
          </a:p>
        </p:txBody>
      </p:sp>
      <p:sp>
        <p:nvSpPr>
          <p:cNvPr id="86" name="Google Shape;86;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CUSTOM_11">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20"/>
          <p:cNvSpPr txBox="1">
            <a:spLocks noGrp="1"/>
          </p:cNvSpPr>
          <p:nvPr>
            <p:ph type="ctrTitle"/>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89" name="Google Shape;89;p2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0" name="Google Shape;90;p20"/>
          <p:cNvSpPr txBox="1">
            <a:spLocks noGrp="1"/>
          </p:cNvSpPr>
          <p:nvPr>
            <p:ph type="ctrTitle" idx="2"/>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91" name="Google Shape;91;p20"/>
          <p:cNvSpPr txBox="1">
            <a:spLocks noGrp="1"/>
          </p:cNvSpPr>
          <p:nvPr>
            <p:ph type="subTitle" idx="3"/>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2" name="Google Shape;92;p20"/>
          <p:cNvSpPr txBox="1">
            <a:spLocks noGrp="1"/>
          </p:cNvSpPr>
          <p:nvPr>
            <p:ph type="ctrTitle" idx="4"/>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93" name="Google Shape;93;p20"/>
          <p:cNvSpPr txBox="1">
            <a:spLocks noGrp="1"/>
          </p:cNvSpPr>
          <p:nvPr>
            <p:ph type="subTitle" idx="5"/>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4" name="Google Shape;94;p20"/>
          <p:cNvSpPr txBox="1">
            <a:spLocks noGrp="1"/>
          </p:cNvSpPr>
          <p:nvPr>
            <p:ph type="ctrTitle" idx="6"/>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12">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7" name="Google Shape;97;p21"/>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98" name="Google Shape;98;p21"/>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9" name="Google Shape;99;p21"/>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00" name="Google Shape;100;p21"/>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1" name="Google Shape;101;p21"/>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2" name="Google Shape;102;p21"/>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03" name="Google Shape;103;p21"/>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4" name="Google Shape;104;p21"/>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3" name="Google Shape;13;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13">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07" name="Google Shape;107;p2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08" name="Google Shape;108;p2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9" name="Google Shape;109;p2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0" name="Google Shape;110;p2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1" name="Google Shape;111;p2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2" name="Google Shape;112;p2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3" name="Google Shape;113;p2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4" name="Google Shape;114;p2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5" name="Google Shape;115;p2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6" name="Google Shape;116;p2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7" name="Google Shape;117;p2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8" name="Google Shape;118;p2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CUSTOM_6">
    <p:bg>
      <p:bgPr>
        <a:blipFill>
          <a:blip r:embed="rId2">
            <a:alphaModFix/>
          </a:blip>
          <a:stretch>
            <a:fillRect/>
          </a:stretch>
        </a:blipFill>
        <a:effectLst/>
      </p:bgPr>
    </p:bg>
    <p:spTree>
      <p:nvGrpSpPr>
        <p:cNvPr id="1" name="Shape 119"/>
        <p:cNvGrpSpPr/>
        <p:nvPr/>
      </p:nvGrpSpPr>
      <p:grpSpPr>
        <a:xfrm>
          <a:off x="0" y="0"/>
          <a:ext cx="0" cy="0"/>
          <a:chOff x="0" y="0"/>
          <a:chExt cx="0" cy="0"/>
        </a:xfrm>
      </p:grpSpPr>
      <p:sp>
        <p:nvSpPr>
          <p:cNvPr id="120" name="Google Shape;120;p2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2">
  <p:cSld name="CUSTOM_7">
    <p:bg>
      <p:bgPr>
        <a:blipFill>
          <a:blip r:embed="rId2">
            <a:alphaModFix/>
          </a:blip>
          <a:stretch>
            <a:fillRect/>
          </a:stretch>
        </a:blipFill>
        <a:effectLst/>
      </p:bgPr>
    </p:bg>
    <p:spTree>
      <p:nvGrpSpPr>
        <p:cNvPr id="1" name="Shape 121"/>
        <p:cNvGrpSpPr/>
        <p:nvPr/>
      </p:nvGrpSpPr>
      <p:grpSpPr>
        <a:xfrm>
          <a:off x="0" y="0"/>
          <a:ext cx="0" cy="0"/>
          <a:chOff x="0" y="0"/>
          <a:chExt cx="0" cy="0"/>
        </a:xfrm>
      </p:grpSpPr>
      <p:sp>
        <p:nvSpPr>
          <p:cNvPr id="122" name="Google Shape;122;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3">
  <p:cSld name="CUSTOM_8">
    <p:bg>
      <p:bgPr>
        <a:blipFill>
          <a:blip r:embed="rId2">
            <a:alphaModFix/>
          </a:blip>
          <a:stretch>
            <a:fillRect/>
          </a:stretch>
        </a:blipFill>
        <a:effectLst/>
      </p:bgPr>
    </p:bg>
    <p:spTree>
      <p:nvGrpSpPr>
        <p:cNvPr id="1" name="Shape 123"/>
        <p:cNvGrpSpPr/>
        <p:nvPr/>
      </p:nvGrpSpPr>
      <p:grpSpPr>
        <a:xfrm>
          <a:off x="0" y="0"/>
          <a:ext cx="0" cy="0"/>
          <a:chOff x="0" y="0"/>
          <a:chExt cx="0" cy="0"/>
        </a:xfrm>
      </p:grpSpPr>
      <p:sp>
        <p:nvSpPr>
          <p:cNvPr id="124" name="Google Shape;124;p2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mall numbers">
  <p:cSld name="CUSTOM_18">
    <p:bg>
      <p:bgPr>
        <a:blipFill>
          <a:blip r:embed="rId2">
            <a:alphaModFix/>
          </a:blip>
          <a:stretch>
            <a:fillRect/>
          </a:stretch>
        </a:blipFill>
        <a:effectLst/>
      </p:bgPr>
    </p:bg>
    <p:spTree>
      <p:nvGrpSpPr>
        <p:cNvPr id="1" name="Shape 127"/>
        <p:cNvGrpSpPr/>
        <p:nvPr/>
      </p:nvGrpSpPr>
      <p:grpSpPr>
        <a:xfrm>
          <a:off x="0" y="0"/>
          <a:ext cx="0" cy="0"/>
          <a:chOff x="0" y="0"/>
          <a:chExt cx="0" cy="0"/>
        </a:xfrm>
      </p:grpSpPr>
      <p:sp>
        <p:nvSpPr>
          <p:cNvPr id="128" name="Google Shape;128;p2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29" name="Google Shape;129;p27"/>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0" name="Google Shape;130;p27"/>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31" name="Google Shape;131;p27"/>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2" name="Google Shape;132;p27"/>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33" name="Google Shape;133;p27"/>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4" name="Google Shape;134;p27"/>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434343"/>
              </a:buClr>
              <a:buSzPts val="800"/>
              <a:buFont typeface="Nunito Light"/>
              <a:buAutoNum type="arabicPeriod"/>
              <a:defRPr>
                <a:solidFill>
                  <a:srgbClr val="000000"/>
                </a:solidFill>
              </a:defRPr>
            </a:lvl1pPr>
            <a:lvl2pPr marL="914400" lvl="1" indent="-304800" rtl="0">
              <a:spcBef>
                <a:spcPts val="1600"/>
              </a:spcBef>
              <a:spcAft>
                <a:spcPts val="0"/>
              </a:spcAft>
              <a:buClr>
                <a:srgbClr val="434343"/>
              </a:buClr>
              <a:buSzPts val="1200"/>
              <a:buFont typeface="Nunito Light"/>
              <a:buAutoNum type="alphaLcPeriod"/>
              <a:defRPr>
                <a:solidFill>
                  <a:srgbClr val="000000"/>
                </a:solidFill>
              </a:defRPr>
            </a:lvl2pPr>
            <a:lvl3pPr marL="1371600" lvl="2" indent="-304800" rtl="0">
              <a:spcBef>
                <a:spcPts val="1600"/>
              </a:spcBef>
              <a:spcAft>
                <a:spcPts val="0"/>
              </a:spcAft>
              <a:buClr>
                <a:srgbClr val="434343"/>
              </a:buClr>
              <a:buSzPts val="1200"/>
              <a:buFont typeface="Nunito Light"/>
              <a:buAutoNum type="romanLcPeriod"/>
              <a:defRPr>
                <a:solidFill>
                  <a:srgbClr val="000000"/>
                </a:solidFill>
              </a:defRPr>
            </a:lvl3pPr>
            <a:lvl4pPr marL="1828800" lvl="3" indent="-304800" rtl="0">
              <a:spcBef>
                <a:spcPts val="1600"/>
              </a:spcBef>
              <a:spcAft>
                <a:spcPts val="0"/>
              </a:spcAft>
              <a:buClr>
                <a:srgbClr val="434343"/>
              </a:buClr>
              <a:buSzPts val="1200"/>
              <a:buFont typeface="Nunito Light"/>
              <a:buAutoNum type="arabicPeriod"/>
              <a:defRPr>
                <a:solidFill>
                  <a:srgbClr val="000000"/>
                </a:solidFill>
              </a:defRPr>
            </a:lvl4pPr>
            <a:lvl5pPr marL="2286000" lvl="4" indent="-304800" rtl="0">
              <a:spcBef>
                <a:spcPts val="1600"/>
              </a:spcBef>
              <a:spcAft>
                <a:spcPts val="0"/>
              </a:spcAft>
              <a:buClr>
                <a:srgbClr val="434343"/>
              </a:buClr>
              <a:buSzPts val="1200"/>
              <a:buFont typeface="Nunito Light"/>
              <a:buAutoNum type="alphaLcPeriod"/>
              <a:defRPr>
                <a:solidFill>
                  <a:srgbClr val="000000"/>
                </a:solidFill>
              </a:defRPr>
            </a:lvl5pPr>
            <a:lvl6pPr marL="2743200" lvl="5" indent="-304800" rtl="0">
              <a:spcBef>
                <a:spcPts val="1600"/>
              </a:spcBef>
              <a:spcAft>
                <a:spcPts val="0"/>
              </a:spcAft>
              <a:buClr>
                <a:srgbClr val="434343"/>
              </a:buClr>
              <a:buSzPts val="1200"/>
              <a:buFont typeface="Nunito Light"/>
              <a:buAutoNum type="romanLcPeriod"/>
              <a:defRPr>
                <a:solidFill>
                  <a:srgbClr val="000000"/>
                </a:solidFill>
              </a:defRPr>
            </a:lvl6pPr>
            <a:lvl7pPr marL="3200400" lvl="6" indent="-304800" rtl="0">
              <a:spcBef>
                <a:spcPts val="1600"/>
              </a:spcBef>
              <a:spcAft>
                <a:spcPts val="0"/>
              </a:spcAft>
              <a:buClr>
                <a:srgbClr val="434343"/>
              </a:buClr>
              <a:buSzPts val="1200"/>
              <a:buFont typeface="Nunito Light"/>
              <a:buAutoNum type="arabicPeriod"/>
              <a:defRPr>
                <a:solidFill>
                  <a:srgbClr val="000000"/>
                </a:solidFill>
              </a:defRPr>
            </a:lvl7pPr>
            <a:lvl8pPr marL="3657600" lvl="7" indent="-304800" rtl="0">
              <a:spcBef>
                <a:spcPts val="1600"/>
              </a:spcBef>
              <a:spcAft>
                <a:spcPts val="0"/>
              </a:spcAft>
              <a:buClr>
                <a:srgbClr val="434343"/>
              </a:buClr>
              <a:buSzPts val="1200"/>
              <a:buFont typeface="Nunito Light"/>
              <a:buAutoNum type="alphaLcPeriod"/>
              <a:defRPr>
                <a:solidFill>
                  <a:srgbClr val="000000"/>
                </a:solidFill>
              </a:defRPr>
            </a:lvl8pPr>
            <a:lvl9pPr marL="4114800" lvl="8" indent="-304800" rtl="0">
              <a:spcBef>
                <a:spcPts val="1600"/>
              </a:spcBef>
              <a:spcAft>
                <a:spcPts val="1600"/>
              </a:spcAft>
              <a:buClr>
                <a:srgbClr val="434343"/>
              </a:buClr>
              <a:buSzPts val="1200"/>
              <a:buFont typeface="Nunito Light"/>
              <a:buAutoNum type="romanLcPeriod"/>
              <a:defRPr>
                <a:solidFill>
                  <a:srgbClr val="000000"/>
                </a:solidFill>
              </a:defRPr>
            </a:lvl9pPr>
          </a:lstStyle>
          <a:p>
            <a:endParaRPr/>
          </a:p>
        </p:txBody>
      </p:sp>
      <p:sp>
        <p:nvSpPr>
          <p:cNvPr id="17" name="Google Shape;17;p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0" name="Google Shape;20;p5"/>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1" name="Google Shape;21;p5"/>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2" name="Google Shape;22;p5"/>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3" name="Google Shape;23;p5"/>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28" name="Google Shape;28;p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3"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39.xml"/><Relationship Id="rId7"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26.xml"/><Relationship Id="rId5" Type="http://schemas.openxmlformats.org/officeDocument/2006/relationships/slide" Target="slide25.xml"/><Relationship Id="rId4" Type="http://schemas.openxmlformats.org/officeDocument/2006/relationships/slide" Target="slide24.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8" Type="http://schemas.openxmlformats.org/officeDocument/2006/relationships/hyperlink" Target="https://www.freepik.com/free-photo/woman-using-smartphone-with-hologram_5294527.htm/?utm_source=slidesgo_template&amp;utm_medium=referral-link&amp;utm_campaign=sg_resources&amp;utm_content=freepik" TargetMode="External"/><Relationship Id="rId3" Type="http://schemas.openxmlformats.org/officeDocument/2006/relationships/hyperlink" Target="https://www.freepik.com/free-photo/happy-businesswoman-looking-camera-with-holding-pencil-diary_4858726.htm/?utm_source=slidesgo_template&amp;utm_medium=referral-link&amp;utm_campaign=sg_resources&amp;utm_content=freepik" TargetMode="External"/><Relationship Id="rId7" Type="http://schemas.openxmlformats.org/officeDocument/2006/relationships/hyperlink" Target="https://www.freepik.com/free-photo/multiracial-group-cheerful-coworkers_4989638.htm/?utm_source=slidesgo_template&amp;utm_medium=referral-link&amp;utm_campaign=sg_resources&amp;utm_content=freepik" TargetMode="External"/><Relationship Id="rId12" Type="http://schemas.openxmlformats.org/officeDocument/2006/relationships/hyperlink" Target="https://www.freepik.com/free-photo/front-view-businessman-holding-high-tech-tablet_9169184.htm/?utm_source=slidesgo_template&amp;utm_medium=referral-link&amp;utm_campaign=sg_resources&amp;utm_content=freepik" TargetMode="External"/><Relationship Id="rId2" Type="http://schemas.openxmlformats.org/officeDocument/2006/relationships/notesSlide" Target="../notesSlides/notesSlide26.xml"/><Relationship Id="rId1" Type="http://schemas.openxmlformats.org/officeDocument/2006/relationships/slideLayout" Target="../slideLayouts/slideLayout17.xml"/><Relationship Id="rId6" Type="http://schemas.openxmlformats.org/officeDocument/2006/relationships/hyperlink" Target="https://www.freepik.com/free-photo/businessman-holding-newspaper-smiling_1934767.htm#page=1&amp;query=black%20man%20in%20office%20freepik&amp;position=23/?utm_source=slidesgo_template&amp;utm_medium=referral-link&amp;utm_campaign=sg_resources&amp;utm_content=freepik" TargetMode="External"/><Relationship Id="rId11" Type="http://schemas.openxmlformats.org/officeDocument/2006/relationships/hyperlink" Target="https://www.freepik.com/free-photo/futuristic-technology-screen-interface_7136702.htm/?utm_source=slidesgo_template&amp;utm_medium=referral-link&amp;utm_campaign=sg_resources&amp;utm_content=freepik" TargetMode="External"/><Relationship Id="rId5" Type="http://schemas.openxmlformats.org/officeDocument/2006/relationships/hyperlink" Target="https://www.freepik.com/free-photo/smiling-bearded-man-holding-disposable-coffee-cup-while-opening-door_4857510.htm/?utm_source=slidesgo_template&amp;utm_medium=referral-link&amp;utm_campaign=sg_resources&amp;utm_content=freepik" TargetMode="External"/><Relationship Id="rId10" Type="http://schemas.openxmlformats.org/officeDocument/2006/relationships/hyperlink" Target="https://www.freepik.com/free-photo/motherboard-with-optical-fiber_5265873.htm/?utm_source=slidesgo_template&amp;utm_medium=referral-link&amp;utm_campaign=sg_resources&amp;utm_content=freepik" TargetMode="External"/><Relationship Id="rId4" Type="http://schemas.openxmlformats.org/officeDocument/2006/relationships/hyperlink" Target="https://www.freepik.com/free-photo/portrait-smiling-man-holding-digital-tablet-looking-camera_4858723.htm/?utm_source=slidesgo_template&amp;utm_medium=referral-link&amp;utm_campaign=sg_resources&amp;utm_content=freepik" TargetMode="External"/><Relationship Id="rId9" Type="http://schemas.openxmlformats.org/officeDocument/2006/relationships/hyperlink" Target="https://www.freepik.com/free-photo/portrait-pretty-woman-holding-laptop-looking-camera_4857534.htm/?utm_source=slidesgo_template&amp;utm_medium=referral-link&amp;utm_campaign=sg_resources&amp;utm_content=freepik"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hyperlink" Target="https://docs.google.com/spreadsheets/d/1jTeFAVjRiL16A4Qm5B3PUlYiRcdSa1nhVXyKEVszHbQ/copy" TargetMode="External"/><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slide" Target="slide13.xml"/><Relationship Id="rId7" Type="http://schemas.openxmlformats.org/officeDocument/2006/relationships/slide" Target="slide25.xml"/><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slide" Target="slide23.xml"/><Relationship Id="rId5" Type="http://schemas.openxmlformats.org/officeDocument/2006/relationships/slide" Target="slide6.xml"/><Relationship Id="rId4" Type="http://schemas.openxmlformats.org/officeDocument/2006/relationships/slide" Target="slide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19.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8" Type="http://schemas.openxmlformats.org/officeDocument/2006/relationships/hyperlink" Target="https://www.freepik.com/free-photo/motherboard-with-optical-fiber_5265873.htm/?utm_source=slidesgo_template&amp;utm_medium=referral-link&amp;utm_campaign=sg_resources&amp;utm_content=freepik" TargetMode="External"/><Relationship Id="rId13" Type="http://schemas.openxmlformats.org/officeDocument/2006/relationships/hyperlink" Target="https://www.freepik.com/free-photo/happy-young-couple-exchanging-love-messages_2627335.htm/?utm_source=slidesgo_template&amp;utm_medium=referral-link&amp;utm_campaign=sg_resources&amp;utm_content=freepik" TargetMode="External"/><Relationship Id="rId18" Type="http://schemas.openxmlformats.org/officeDocument/2006/relationships/hyperlink" Target="https://www.flaticon.com/packs/big-data-85?word=technology%20freepik/?utm_source=slidesgo_template&amp;utm_medium=referral-link&amp;utm_campaign=sg_resources&amp;utm_content=flaticon" TargetMode="External"/><Relationship Id="rId3" Type="http://schemas.openxmlformats.org/officeDocument/2006/relationships/hyperlink" Target="https://www.freepik.com/free-photo/woman-using-smartphone-with-hologram_5294527.htm/?utm_source=slidesgo_template&amp;utm_medium=referral-link&amp;utm_campaign=sg_resources&amp;utm_content=freepik" TargetMode="External"/><Relationship Id="rId7" Type="http://schemas.openxmlformats.org/officeDocument/2006/relationships/hyperlink" Target="https://www.freepik.com/free-photo/portrait-pretty-woman-holding-laptop-looking-camera_4857534.htm/?utm_source=slidesgo_template&amp;utm_medium=referral-link&amp;utm_campaign=sg_resources&amp;utm_content=freepik" TargetMode="External"/><Relationship Id="rId12" Type="http://schemas.openxmlformats.org/officeDocument/2006/relationships/hyperlink" Target="https://www.freepik.com/free-photo/multiracial-group-cheerful-coworkers_4989638.htm/?utm_source=slidesgo_template&amp;utm_medium=referral-link&amp;utm_campaign=sg_resources&amp;utm_content=freepik" TargetMode="External"/><Relationship Id="rId17" Type="http://schemas.openxmlformats.org/officeDocument/2006/relationships/hyperlink" Target="https://www.freepik.com/free-vector/abstract-landing-pages-with-technology-devices_4238889.htm/?utm_source=slidesgo_template&amp;utm_medium=referral-link&amp;utm_campaign=sg_resources&amp;utm_content=freepik" TargetMode="External"/><Relationship Id="rId2" Type="http://schemas.openxmlformats.org/officeDocument/2006/relationships/notesSlide" Target="../notesSlides/notesSlide38.xml"/><Relationship Id="rId16" Type="http://schemas.openxmlformats.org/officeDocument/2006/relationships/hyperlink" Target="https://www.freepik.com/free-vector/blue-5g-concept-background_5269368.htm/?utm_source=slidesgo_template&amp;utm_medium=referral-link&amp;utm_campaign=sg_resources&amp;utm_content=freepik" TargetMode="External"/><Relationship Id="rId1" Type="http://schemas.openxmlformats.org/officeDocument/2006/relationships/slideLayout" Target="../slideLayouts/slideLayout17.xml"/><Relationship Id="rId6" Type="http://schemas.openxmlformats.org/officeDocument/2006/relationships/hyperlink" Target="https://www.freepik.com/free-photo/smiling-bearded-man-holding-disposable-coffee-cup-while-opening-door_4857510.htm/?utm_source=slidesgo_template&amp;utm_medium=referral-link&amp;utm_campaign=sg_resources&amp;utm_content=freepik" TargetMode="External"/><Relationship Id="rId11" Type="http://schemas.openxmlformats.org/officeDocument/2006/relationships/hyperlink" Target="https://www.freepik.com/free-photo/businessman-holding-newspaper-smiling_1934767.htm#page=1&amp;query=black%20man%20in%20office%20freepik&amp;position=23/?utm_source=slidesgo_template&amp;utm_medium=referral-link&amp;utm_campaign=sg_resources&amp;utm_content=freepik" TargetMode="External"/><Relationship Id="rId5" Type="http://schemas.openxmlformats.org/officeDocument/2006/relationships/hyperlink" Target="https://www.freepik.com/free-photo/portrait-smiling-man-holding-digital-tablet-looking-camera_4858723.htm/?utm_source=slidesgo_template&amp;utm_medium=referral-link&amp;utm_campaign=sg_resources&amp;utm_content=freepik" TargetMode="External"/><Relationship Id="rId15" Type="http://schemas.openxmlformats.org/officeDocument/2006/relationships/hyperlink" Target="https://www.freepik.com/free-vector/technology-background-with-gradient-colors_2364158.htm/?utm_source=slidesgo_template&amp;utm_medium=referral-link&amp;utm_campaign=sg_resources&amp;utm_content=freepik" TargetMode="External"/><Relationship Id="rId10" Type="http://schemas.openxmlformats.org/officeDocument/2006/relationships/hyperlink" Target="https://www.freepik.com/free-photo/front-view-businessman-holding-high-tech-tablet_9169184.htm/?utm_source=slidesgo_template&amp;utm_medium=referral-link&amp;utm_campaign=sg_resources&amp;utm_content=freepik" TargetMode="External"/><Relationship Id="rId19" Type="http://schemas.openxmlformats.org/officeDocument/2006/relationships/hyperlink" Target="https://www.freepik.com/premium-photo/short-haired-business-woman-laughing_10351326.htm#page=1&amp;query=businesswoman%20freepik&amp;position=15/?utm_source=slidesgo_template&amp;utm_medium=referral-link&amp;utm_campaign=sg_resources&amp;utm_content=freepik" TargetMode="External"/><Relationship Id="rId4" Type="http://schemas.openxmlformats.org/officeDocument/2006/relationships/hyperlink" Target="https://www.freepik.com/free-photo/happy-businesswoman-looking-camera-with-holding-pencil-diary_4858726.htm/?utm_source=slidesgo_template&amp;utm_medium=referral-link&amp;utm_campaign=sg_resources&amp;utm_content=freepik" TargetMode="External"/><Relationship Id="rId9" Type="http://schemas.openxmlformats.org/officeDocument/2006/relationships/hyperlink" Target="https://www.freepik.com/free-photo/futuristic-technology-screen-interface_7136702.htm/?utm_source=slidesgo_template&amp;utm_medium=referral-link&amp;utm_campaign=sg_resources&amp;utm_content=freepik" TargetMode="External"/><Relationship Id="rId14" Type="http://schemas.openxmlformats.org/officeDocument/2006/relationships/hyperlink" Target="https://www.freepik.com/free-photo/smiling-businesspeople-team-sitting-around-table-meeting_3329216.htm#page=1&amp;query=meeting%20freepik&amp;position=2/?utm_source=slidesgo_template&amp;utm_medium=referral-link&amp;utm_campaign=sg_resources&amp;utm_content=freepik" TargetMode="External"/></Relationships>
</file>

<file path=ppt/slides/_rels/slide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www.freepik.com/free-photo/motherboard-with-optical-fiber_5265873.htm/?utm_source=slidesgo_template&amp;utm_medium=referral-link&amp;utm_campaign=sg_resources&amp;utm_content=freepik" TargetMode="External"/><Relationship Id="rId3" Type="http://schemas.openxmlformats.org/officeDocument/2006/relationships/hyperlink" Target="https://www.freepik.com/free-photo/woman-using-smartphone-with-hologram_5294527.htm/?utm_source=slidesgo_template&amp;utm_medium=referral-link&amp;utm_campaign=sg_resources&amp;utm_content=freepik" TargetMode="External"/><Relationship Id="rId7" Type="http://schemas.openxmlformats.org/officeDocument/2006/relationships/hyperlink" Target="https://www.freepik.com/free-photo/portrait-pretty-woman-holding-laptop-looking-camera_4857534.htm/?utm_source=slidesgo_template&amp;utm_medium=referral-link&amp;utm_campaign=sg_resources&amp;utm_content=freepik" TargetMode="External"/><Relationship Id="rId12" Type="http://schemas.openxmlformats.org/officeDocument/2006/relationships/hyperlink" Target="https://www.freepik.com/free-photo/multiracial-group-cheerful-coworkers_4989638.htm/?utm_source=slidesgo_template&amp;utm_medium=referral-link&amp;utm_campaign=sg_resources&amp;utm_content=freepik" TargetMode="External"/><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hyperlink" Target="https://www.freepik.com/free-photo/smiling-bearded-man-holding-disposable-coffee-cup-while-opening-door_4857510.htm/?utm_source=slidesgo_template&amp;utm_medium=referral-link&amp;utm_campaign=sg_resources&amp;utm_content=freepik" TargetMode="External"/><Relationship Id="rId11" Type="http://schemas.openxmlformats.org/officeDocument/2006/relationships/hyperlink" Target="https://www.freepik.com/free-photo/businessman-holding-newspaper-smiling_1934767.htm#page=1&amp;query=black%20man%20in%20office%20freepik&amp;position=23/?utm_source=slidesgo_template&amp;utm_medium=referral-link&amp;utm_campaign=sg_resources&amp;utm_content=freepik" TargetMode="External"/><Relationship Id="rId5" Type="http://schemas.openxmlformats.org/officeDocument/2006/relationships/hyperlink" Target="https://www.freepik.com/free-photo/portrait-smiling-man-holding-digital-tablet-looking-camera_4858723.htm/?utm_source=slidesgo_template&amp;utm_medium=referral-link&amp;utm_campaign=sg_resources&amp;utm_content=freepik" TargetMode="External"/><Relationship Id="rId10" Type="http://schemas.openxmlformats.org/officeDocument/2006/relationships/hyperlink" Target="https://www.freepik.com/free-photo/front-view-businessman-holding-high-tech-tablet_9169184.htm/?utm_source=slidesgo_template&amp;utm_medium=referral-link&amp;utm_campaign=sg_resources&amp;utm_content=freepik" TargetMode="External"/><Relationship Id="rId4" Type="http://schemas.openxmlformats.org/officeDocument/2006/relationships/hyperlink" Target="https://www.freepik.com/free-photo/happy-businesswoman-looking-camera-with-holding-pencil-diary_4858726.htm/?utm_source=slidesgo_template&amp;utm_medium=referral-link&amp;utm_campaign=sg_resources&amp;utm_content=freepik" TargetMode="External"/><Relationship Id="rId9" Type="http://schemas.openxmlformats.org/officeDocument/2006/relationships/hyperlink" Target="https://www.freepik.com/free-photo/futuristic-technology-screen-interface_7136702.htm/?utm_source=slidesgo_template&amp;utm_medium=referral-link&amp;utm_campaign=sg_resources&amp;utm_content=freepik" TargetMode="External"/></Relationships>
</file>

<file path=ppt/slides/_rels/slide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3"/>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 dirty="0" smtClean="0"/>
              <a:t>T</a:t>
            </a:r>
            <a:r>
              <a:rPr lang="fr-FR" dirty="0" err="1" smtClean="0"/>
              <a:t>itre</a:t>
            </a:r>
            <a:r>
              <a:rPr lang="fr-FR" dirty="0" smtClean="0"/>
              <a:t> à</a:t>
            </a:r>
            <a:endParaRPr dirty="0"/>
          </a:p>
          <a:p>
            <a:pPr marL="0" lvl="0" indent="0" algn="r" rtl="0">
              <a:spcBef>
                <a:spcPts val="0"/>
              </a:spcBef>
              <a:spcAft>
                <a:spcPts val="0"/>
              </a:spcAft>
              <a:buClr>
                <a:schemeClr val="dk1"/>
              </a:buClr>
              <a:buSzPts val="1100"/>
              <a:buFont typeface="Arial"/>
              <a:buNone/>
            </a:pPr>
            <a:r>
              <a:rPr lang="en" dirty="0" smtClean="0"/>
              <a:t>Définir</a:t>
            </a:r>
            <a:endParaRPr dirty="0"/>
          </a:p>
        </p:txBody>
      </p:sp>
      <p:sp>
        <p:nvSpPr>
          <p:cNvPr id="152" name="Google Shape;152;p33"/>
          <p:cNvSpPr txBox="1">
            <a:spLocks noGrp="1"/>
          </p:cNvSpPr>
          <p:nvPr>
            <p:ph type="subTitle" idx="1"/>
          </p:nvPr>
        </p:nvSpPr>
        <p:spPr>
          <a:xfrm>
            <a:off x="3726100" y="3175999"/>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smtClean="0"/>
              <a:t>C</a:t>
            </a:r>
          </a:p>
          <a:p>
            <a:pPr marL="0" lvl="0" indent="0" algn="r" rtl="0">
              <a:spcBef>
                <a:spcPts val="0"/>
              </a:spcBef>
              <a:spcAft>
                <a:spcPts val="0"/>
              </a:spcAft>
              <a:buNone/>
            </a:pPr>
            <a:r>
              <a:rPr lang="en" dirty="0"/>
              <a:t>C</a:t>
            </a:r>
            <a:r>
              <a:rPr lang="en" dirty="0" smtClean="0"/>
              <a:t>EPE 21 juin 2021 </a:t>
            </a:r>
          </a:p>
          <a:p>
            <a:pPr marL="0" lvl="0" indent="0" algn="r" rtl="0">
              <a:spcBef>
                <a:spcPts val="0"/>
              </a:spcBef>
              <a:spcAft>
                <a:spcPts val="0"/>
              </a:spcAft>
              <a:buNone/>
            </a:pPr>
            <a:r>
              <a:rPr lang="fr-FR" dirty="0" smtClean="0"/>
              <a:t>S</a:t>
            </a:r>
            <a:r>
              <a:rPr lang="en" dirty="0" smtClean="0"/>
              <a:t>outenance Certificat Data Scientist </a:t>
            </a:r>
            <a:endParaRPr dirty="0"/>
          </a:p>
        </p:txBody>
      </p:sp>
      <p:cxnSp>
        <p:nvCxnSpPr>
          <p:cNvPr id="153" name="Google Shape;153;p33"/>
          <p:cNvCxnSpPr/>
          <p:nvPr/>
        </p:nvCxnSpPr>
        <p:spPr>
          <a:xfrm>
            <a:off x="6677025" y="3176000"/>
            <a:ext cx="24600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1200"/>
                                        <p:tgtEl>
                                          <p:spTgt spid="1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p>
            <a:pPr marL="0" lvl="0" indent="0"/>
            <a:r>
              <a:rPr lang="en" dirty="0" smtClean="0"/>
              <a:t>Prédire le niveau de gravité de chaque usager </a:t>
            </a:r>
            <a:r>
              <a:rPr lang="fr-FR" dirty="0" smtClean="0"/>
              <a:t>impliqués dans un accident corporel</a:t>
            </a:r>
          </a:p>
          <a:p>
            <a:r>
              <a:rPr lang="fr-FR" dirty="0" smtClean="0">
                <a:solidFill>
                  <a:srgbClr val="0070C0"/>
                </a:solidFill>
              </a:rPr>
              <a:t>Grave = Tué ou </a:t>
            </a:r>
            <a:r>
              <a:rPr lang="fr-FR" dirty="0">
                <a:solidFill>
                  <a:srgbClr val="0070C0"/>
                </a:solidFill>
              </a:rPr>
              <a:t>Blessé hospitalisé</a:t>
            </a:r>
          </a:p>
          <a:p>
            <a:r>
              <a:rPr lang="fr-FR" dirty="0" smtClean="0">
                <a:solidFill>
                  <a:srgbClr val="0070C0"/>
                </a:solidFill>
              </a:rPr>
              <a:t>Non Grave = </a:t>
            </a:r>
            <a:r>
              <a:rPr lang="fr-FR" dirty="0">
                <a:solidFill>
                  <a:srgbClr val="0070C0"/>
                </a:solidFill>
              </a:rPr>
              <a:t>Blessé </a:t>
            </a:r>
            <a:r>
              <a:rPr lang="fr-FR" dirty="0" smtClean="0">
                <a:solidFill>
                  <a:srgbClr val="0070C0"/>
                </a:solidFill>
              </a:rPr>
              <a:t>léger ou non blessé</a:t>
            </a:r>
            <a:endParaRPr dirty="0">
              <a:solidFill>
                <a:srgbClr val="0070C0"/>
              </a:solidFill>
            </a:endParaRPr>
          </a:p>
        </p:txBody>
      </p:sp>
      <p:sp>
        <p:nvSpPr>
          <p:cNvPr id="206" name="Google Shape;206;p3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1st </a:t>
            </a:r>
            <a:r>
              <a:rPr lang="en" dirty="0" smtClean="0"/>
              <a:t>Problématique</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0" y="3568175"/>
            <a:ext cx="45744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p>
            <a:pPr marL="0" lvl="0" indent="0"/>
            <a:r>
              <a:rPr lang="fr-FR" dirty="0" smtClean="0"/>
              <a:t>Identifier les variables « </a:t>
            </a:r>
            <a:r>
              <a:rPr lang="fr-FR" dirty="0" smtClean="0"/>
              <a:t>contributeurs</a:t>
            </a:r>
            <a:r>
              <a:rPr lang="fr-FR" dirty="0" smtClean="0"/>
              <a:t> » de prédiction </a:t>
            </a:r>
            <a:r>
              <a:rPr lang="fr-FR" dirty="0"/>
              <a:t>via model-</a:t>
            </a:r>
            <a:r>
              <a:rPr lang="fr-FR" dirty="0" err="1"/>
              <a:t>agnostic</a:t>
            </a:r>
            <a:r>
              <a:rPr lang="fr-FR" dirty="0"/>
              <a:t> </a:t>
            </a:r>
            <a:r>
              <a:rPr lang="fr-FR" dirty="0" err="1"/>
              <a:t>interpretation</a:t>
            </a:r>
            <a:r>
              <a:rPr lang="fr-FR" dirty="0"/>
              <a:t> </a:t>
            </a:r>
            <a:r>
              <a:rPr lang="fr-FR" dirty="0" err="1" smtClean="0"/>
              <a:t>methods</a:t>
            </a:r>
            <a:endParaRPr lang="fr-FR" dirty="0" smtClean="0"/>
          </a:p>
        </p:txBody>
      </p:sp>
      <p:sp>
        <p:nvSpPr>
          <p:cNvPr id="206" name="Google Shape;206;p3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2nd Problématique</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0" y="3568175"/>
            <a:ext cx="4574400" cy="0"/>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4022052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p>
            <a:pPr marL="0" lvl="0" indent="0"/>
            <a:r>
              <a:rPr lang="fr-FR" dirty="0" smtClean="0"/>
              <a:t>Comparaison </a:t>
            </a:r>
            <a:r>
              <a:rPr lang="fr-FR" dirty="0"/>
              <a:t>des </a:t>
            </a:r>
            <a:r>
              <a:rPr lang="fr-FR" dirty="0" smtClean="0"/>
              <a:t>variables </a:t>
            </a:r>
            <a:r>
              <a:rPr lang="fr-FR" dirty="0"/>
              <a:t>« </a:t>
            </a:r>
            <a:r>
              <a:rPr lang="fr-FR" dirty="0" smtClean="0"/>
              <a:t>contributeurs</a:t>
            </a:r>
            <a:r>
              <a:rPr lang="fr-FR" dirty="0"/>
              <a:t> </a:t>
            </a:r>
            <a:r>
              <a:rPr lang="fr-FR" dirty="0" smtClean="0"/>
              <a:t>» de différents départements</a:t>
            </a:r>
          </a:p>
          <a:p>
            <a:pPr marL="0" lvl="0" indent="0"/>
            <a:r>
              <a:rPr lang="fr-FR" dirty="0" smtClean="0"/>
              <a:t>=&gt; Préconisations adaptées aux territoires </a:t>
            </a:r>
            <a:endParaRPr dirty="0">
              <a:solidFill>
                <a:srgbClr val="0070C0"/>
              </a:solidFill>
            </a:endParaRPr>
          </a:p>
        </p:txBody>
      </p:sp>
      <p:sp>
        <p:nvSpPr>
          <p:cNvPr id="206" name="Google Shape;206;p3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3rd Problématique</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0" y="3568175"/>
            <a:ext cx="4574400" cy="0"/>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2925779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4"/>
          <p:cNvSpPr txBox="1">
            <a:spLocks noGrp="1"/>
          </p:cNvSpPr>
          <p:nvPr>
            <p:ph type="ctrTitle"/>
          </p:nvPr>
        </p:nvSpPr>
        <p:spPr>
          <a:xfrm flipH="1">
            <a:off x="2795775" y="1835988"/>
            <a:ext cx="5195700" cy="1921200"/>
          </a:xfrm>
          <a:prstGeom prst="rect">
            <a:avLst/>
          </a:prstGeom>
        </p:spPr>
        <p:txBody>
          <a:bodyPr spcFirstLastPara="1" wrap="square" lIns="91425" tIns="91425" rIns="91425" bIns="91425" anchor="ctr" anchorCtr="0">
            <a:noAutofit/>
          </a:bodyPr>
          <a:lstStyle/>
          <a:p>
            <a:pPr lvl="0"/>
            <a:r>
              <a:rPr lang="en" dirty="0" smtClean="0"/>
              <a:t/>
            </a:r>
            <a:br>
              <a:rPr lang="en" dirty="0" smtClean="0"/>
            </a:br>
            <a:r>
              <a:rPr lang="fr-FR" dirty="0" smtClean="0"/>
              <a:t>Data </a:t>
            </a:r>
            <a:r>
              <a:rPr lang="fr-FR" dirty="0" err="1" smtClean="0"/>
              <a:t>pre-processing</a:t>
            </a:r>
            <a:r>
              <a:rPr lang="fr-FR" dirty="0" smtClean="0"/>
              <a:t/>
            </a:r>
            <a:br>
              <a:rPr lang="fr-FR" dirty="0" smtClean="0"/>
            </a:br>
            <a:r>
              <a:rPr lang="fr-FR" dirty="0"/>
              <a:t>&amp;</a:t>
            </a:r>
            <a:r>
              <a:rPr lang="en" dirty="0"/>
              <a:t/>
            </a:r>
            <a:br>
              <a:rPr lang="en" dirty="0"/>
            </a:br>
            <a:r>
              <a:rPr lang="en" dirty="0" smtClean="0"/>
              <a:t>Statistique Descriptif</a:t>
            </a:r>
            <a:endParaRPr dirty="0"/>
          </a:p>
        </p:txBody>
      </p:sp>
      <p:sp>
        <p:nvSpPr>
          <p:cNvPr id="346" name="Google Shape;346;p44"/>
          <p:cNvSpPr txBox="1">
            <a:spLocks noGrp="1"/>
          </p:cNvSpPr>
          <p:nvPr>
            <p:ph type="title" idx="2"/>
          </p:nvPr>
        </p:nvSpPr>
        <p:spPr>
          <a:xfrm flipH="1">
            <a:off x="4970943" y="10352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cxnSp>
        <p:nvCxnSpPr>
          <p:cNvPr id="347" name="Google Shape;347;p44"/>
          <p:cNvCxnSpPr/>
          <p:nvPr/>
        </p:nvCxnSpPr>
        <p:spPr>
          <a:xfrm>
            <a:off x="7582303" y="3436850"/>
            <a:ext cx="1560600" cy="0"/>
          </a:xfrm>
          <a:prstGeom prst="straightConnector1">
            <a:avLst/>
          </a:prstGeom>
          <a:noFill/>
          <a:ln w="9525" cap="flat" cmpd="sng">
            <a:solidFill>
              <a:srgbClr val="434343"/>
            </a:solidFill>
            <a:prstDash val="solid"/>
            <a:round/>
            <a:headEnd type="none" w="med" len="med"/>
            <a:tailEnd type="none" w="med" len="med"/>
          </a:ln>
        </p:spPr>
      </p:cxnSp>
      <p:grpSp>
        <p:nvGrpSpPr>
          <p:cNvPr id="348" name="Google Shape;348;p44"/>
          <p:cNvGrpSpPr/>
          <p:nvPr/>
        </p:nvGrpSpPr>
        <p:grpSpPr>
          <a:xfrm>
            <a:off x="8089940" y="561326"/>
            <a:ext cx="423413" cy="421569"/>
            <a:chOff x="7703675" y="2541175"/>
            <a:chExt cx="499425" cy="497250"/>
          </a:xfrm>
        </p:grpSpPr>
        <p:sp>
          <p:nvSpPr>
            <p:cNvPr id="349" name="Google Shape;349;p44"/>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4"/>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4"/>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4"/>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4"/>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44">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47"/>
                                        </p:tgtEl>
                                        <p:attrNameLst>
                                          <p:attrName>style.visibility</p:attrName>
                                        </p:attrNameLst>
                                      </p:cBhvr>
                                      <p:to>
                                        <p:strVal val="visible"/>
                                      </p:to>
                                    </p:set>
                                    <p:anim calcmode="lin" valueType="num">
                                      <p:cBhvr additive="base">
                                        <p:cTn id="7" dur="1000"/>
                                        <p:tgtEl>
                                          <p:spTgt spid="347"/>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46"/>
                                        </p:tgtEl>
                                        <p:attrNameLst>
                                          <p:attrName>style.visibility</p:attrName>
                                        </p:attrNameLst>
                                      </p:cBhvr>
                                      <p:to>
                                        <p:strVal val="visible"/>
                                      </p:to>
                                    </p:set>
                                    <p:animEffect transition="in" filter="fade">
                                      <p:cBhvr>
                                        <p:cTn id="11" dur="800"/>
                                        <p:tgtEl>
                                          <p:spTgt spid="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627124" y="984832"/>
            <a:ext cx="5267985" cy="3930651"/>
          </a:xfrm>
          <a:prstGeom prst="rect">
            <a:avLst/>
          </a:prstGeom>
        </p:spPr>
        <p:txBody>
          <a:bodyPr spcFirstLastPara="1" wrap="square" lIns="91425" tIns="91425" rIns="91425" bIns="91425" anchor="t" anchorCtr="0">
            <a:noAutofit/>
          </a:bodyPr>
          <a:lstStyle/>
          <a:p>
            <a:pPr indent="-298450">
              <a:spcBef>
                <a:spcPts val="300"/>
              </a:spcBef>
              <a:buSzPts val="1100"/>
              <a:buFont typeface="Arial"/>
              <a:buChar char="■"/>
            </a:pPr>
            <a:r>
              <a:rPr lang="fr-FR" sz="1600" dirty="0">
                <a:uFill>
                  <a:noFill/>
                </a:uFill>
              </a:rPr>
              <a:t>Recodage de variables (Ex : </a:t>
            </a:r>
            <a:r>
              <a:rPr lang="fr-FR" sz="1600" dirty="0">
                <a:solidFill>
                  <a:srgbClr val="0070C0"/>
                </a:solidFill>
                <a:uFill>
                  <a:noFill/>
                </a:uFill>
              </a:rPr>
              <a:t>Luminosité</a:t>
            </a:r>
            <a:r>
              <a:rPr lang="fr-FR" sz="1600" dirty="0">
                <a:uFill>
                  <a:noFill/>
                </a:uFill>
              </a:rPr>
              <a:t>)</a:t>
            </a:r>
          </a:p>
          <a:p>
            <a:pPr marL="457200" lvl="5" indent="-298450">
              <a:spcBef>
                <a:spcPts val="300"/>
              </a:spcBef>
              <a:buSzPts val="1100"/>
              <a:buFont typeface="Arial"/>
              <a:buChar char="■"/>
            </a:pPr>
            <a:r>
              <a:rPr lang="fr-FR" sz="1600" dirty="0">
                <a:uFill>
                  <a:noFill/>
                </a:uFill>
              </a:rPr>
              <a:t>Gestion de données manquantes </a:t>
            </a:r>
            <a:endParaRPr lang="fr-FR" sz="1600" dirty="0" smtClean="0">
              <a:uFill>
                <a:noFill/>
              </a:uFill>
            </a:endParaRPr>
          </a:p>
          <a:p>
            <a:pPr marL="615950" lvl="6" indent="0">
              <a:spcBef>
                <a:spcPts val="300"/>
              </a:spcBef>
              <a:buSzPts val="1100"/>
              <a:buNone/>
            </a:pPr>
            <a:r>
              <a:rPr lang="fr-FR" sz="1400" dirty="0" smtClean="0">
                <a:solidFill>
                  <a:srgbClr val="0070C0"/>
                </a:solidFill>
                <a:uFill>
                  <a:noFill/>
                </a:uFill>
                <a:sym typeface="Wingdings" panose="05000000000000000000" pitchFamily="2" charset="2"/>
              </a:rPr>
              <a:t> </a:t>
            </a:r>
            <a:r>
              <a:rPr lang="fr-FR" sz="1400" dirty="0" smtClean="0">
                <a:solidFill>
                  <a:srgbClr val="0070C0"/>
                </a:solidFill>
                <a:uFill>
                  <a:noFill/>
                </a:uFill>
                <a:sym typeface="Wingdings" panose="05000000000000000000" pitchFamily="2" charset="2"/>
              </a:rPr>
              <a:t>Suppression de </a:t>
            </a:r>
            <a:r>
              <a:rPr lang="fr-FR" sz="1400" dirty="0" smtClean="0">
                <a:solidFill>
                  <a:srgbClr val="0070C0"/>
                </a:solidFill>
                <a:uFill>
                  <a:noFill/>
                </a:uFill>
              </a:rPr>
              <a:t>10 </a:t>
            </a:r>
            <a:r>
              <a:rPr lang="fr-FR" sz="1400" dirty="0">
                <a:solidFill>
                  <a:srgbClr val="0070C0"/>
                </a:solidFill>
                <a:uFill>
                  <a:noFill/>
                </a:uFill>
              </a:rPr>
              <a:t>variables peu renseignés</a:t>
            </a:r>
          </a:p>
          <a:p>
            <a:pPr marL="457200" lvl="2" indent="-298450">
              <a:spcBef>
                <a:spcPts val="300"/>
              </a:spcBef>
              <a:buSzPts val="1100"/>
              <a:buFont typeface="Arial"/>
              <a:buChar char="■"/>
            </a:pPr>
            <a:r>
              <a:rPr lang="fr-FR" sz="1600" dirty="0">
                <a:uFill>
                  <a:noFill/>
                </a:uFill>
              </a:rPr>
              <a:t>Sélection des </a:t>
            </a:r>
            <a:r>
              <a:rPr lang="fr-FR" sz="1600" dirty="0" smtClean="0">
                <a:uFill>
                  <a:noFill/>
                </a:uFill>
              </a:rPr>
              <a:t>variables : </a:t>
            </a:r>
            <a:r>
              <a:rPr lang="fr-FR" sz="1400" dirty="0" smtClean="0">
                <a:uFill>
                  <a:noFill/>
                </a:uFill>
              </a:rPr>
              <a:t>Matrices </a:t>
            </a:r>
            <a:r>
              <a:rPr lang="fr-FR" sz="1400" dirty="0">
                <a:uFill>
                  <a:noFill/>
                </a:uFill>
              </a:rPr>
              <a:t>de corrélation et ACP </a:t>
            </a:r>
            <a:endParaRPr lang="fr-FR" sz="1400" dirty="0" smtClean="0">
              <a:uFill>
                <a:noFill/>
              </a:uFill>
            </a:endParaRPr>
          </a:p>
          <a:p>
            <a:pPr marL="615950" lvl="6" indent="0">
              <a:spcBef>
                <a:spcPts val="300"/>
              </a:spcBef>
              <a:buSzPts val="1100"/>
              <a:buNone/>
            </a:pPr>
            <a:r>
              <a:rPr lang="fr-FR" sz="1400" dirty="0" smtClean="0">
                <a:solidFill>
                  <a:srgbClr val="0070C0"/>
                </a:solidFill>
                <a:uFill>
                  <a:noFill/>
                </a:uFill>
                <a:sym typeface="Wingdings" panose="05000000000000000000" pitchFamily="2" charset="2"/>
              </a:rPr>
              <a:t> </a:t>
            </a:r>
            <a:r>
              <a:rPr lang="fr-FR" sz="1400" dirty="0">
                <a:solidFill>
                  <a:srgbClr val="0070C0"/>
                </a:solidFill>
                <a:uFill>
                  <a:noFill/>
                </a:uFill>
                <a:sym typeface="Wingdings" panose="05000000000000000000" pitchFamily="2" charset="2"/>
              </a:rPr>
              <a:t>Suppression </a:t>
            </a:r>
            <a:r>
              <a:rPr lang="fr-FR" sz="1400" dirty="0">
                <a:solidFill>
                  <a:srgbClr val="0070C0"/>
                </a:solidFill>
                <a:uFill>
                  <a:noFill/>
                </a:uFill>
                <a:sym typeface="Wingdings" panose="05000000000000000000" pitchFamily="2" charset="2"/>
              </a:rPr>
              <a:t>de </a:t>
            </a:r>
            <a:r>
              <a:rPr lang="fr-FR" sz="1400" dirty="0">
                <a:solidFill>
                  <a:srgbClr val="0070C0"/>
                </a:solidFill>
                <a:uFill>
                  <a:noFill/>
                </a:uFill>
              </a:rPr>
              <a:t>8 </a:t>
            </a:r>
            <a:r>
              <a:rPr lang="fr-FR" sz="1400" dirty="0">
                <a:solidFill>
                  <a:srgbClr val="0070C0"/>
                </a:solidFill>
                <a:uFill>
                  <a:noFill/>
                </a:uFill>
              </a:rPr>
              <a:t>variables </a:t>
            </a:r>
            <a:r>
              <a:rPr lang="fr-FR" sz="1400" dirty="0">
                <a:solidFill>
                  <a:srgbClr val="0070C0"/>
                </a:solidFill>
                <a:uFill>
                  <a:noFill/>
                </a:uFill>
              </a:rPr>
              <a:t>corrélés</a:t>
            </a:r>
          </a:p>
          <a:p>
            <a:pPr marL="457200" lvl="2" indent="-298450">
              <a:spcBef>
                <a:spcPts val="300"/>
              </a:spcBef>
              <a:buSzPts val="1100"/>
              <a:buFont typeface="Arial"/>
              <a:buChar char="■"/>
            </a:pPr>
            <a:r>
              <a:rPr lang="fr-FR" sz="1600" dirty="0" smtClean="0">
                <a:uFill>
                  <a:noFill/>
                </a:uFill>
              </a:rPr>
              <a:t>Création </a:t>
            </a:r>
            <a:r>
              <a:rPr lang="fr-FR" sz="1600" dirty="0">
                <a:uFill>
                  <a:noFill/>
                </a:uFill>
              </a:rPr>
              <a:t>des </a:t>
            </a:r>
            <a:r>
              <a:rPr lang="fr-FR" sz="1600" dirty="0" smtClean="0">
                <a:uFill>
                  <a:noFill/>
                </a:uFill>
              </a:rPr>
              <a:t>variables</a:t>
            </a:r>
          </a:p>
          <a:p>
            <a:pPr marL="914400" lvl="7" indent="-298450">
              <a:spcBef>
                <a:spcPts val="300"/>
              </a:spcBef>
              <a:buSzPts val="1100"/>
              <a:buFont typeface="Arial"/>
              <a:buChar char="■"/>
            </a:pPr>
            <a:r>
              <a:rPr lang="fr-FR" sz="1400" dirty="0" smtClean="0">
                <a:uFill>
                  <a:noFill/>
                </a:uFill>
              </a:rPr>
              <a:t>Niveau </a:t>
            </a:r>
            <a:r>
              <a:rPr lang="fr-FR" sz="1400" dirty="0">
                <a:uFill>
                  <a:noFill/>
                </a:uFill>
              </a:rPr>
              <a:t>de sécurité, âge</a:t>
            </a:r>
            <a:r>
              <a:rPr lang="fr-FR" sz="1400" dirty="0" smtClean="0">
                <a:uFill>
                  <a:noFill/>
                </a:uFill>
              </a:rPr>
              <a:t>… </a:t>
            </a:r>
            <a:endParaRPr lang="fr-FR" sz="1400" dirty="0" smtClean="0">
              <a:uFill>
                <a:noFill/>
              </a:uFill>
            </a:endParaRPr>
          </a:p>
          <a:p>
            <a:pPr marL="615950" lvl="7" indent="0">
              <a:spcBef>
                <a:spcPts val="300"/>
              </a:spcBef>
              <a:buSzPts val="1100"/>
              <a:buNone/>
            </a:pPr>
            <a:r>
              <a:rPr lang="fr-FR" sz="1400" dirty="0" smtClean="0">
                <a:solidFill>
                  <a:srgbClr val="0070C0"/>
                </a:solidFill>
                <a:uFill>
                  <a:noFill/>
                </a:uFill>
                <a:sym typeface="Wingdings" panose="05000000000000000000" pitchFamily="2" charset="2"/>
              </a:rPr>
              <a:t> </a:t>
            </a:r>
            <a:r>
              <a:rPr lang="fr-FR" sz="1400" dirty="0" smtClean="0">
                <a:solidFill>
                  <a:srgbClr val="0070C0"/>
                </a:solidFill>
                <a:uFill>
                  <a:noFill/>
                </a:uFill>
                <a:sym typeface="Wingdings" panose="05000000000000000000" pitchFamily="2" charset="2"/>
              </a:rPr>
              <a:t>Ajout de </a:t>
            </a:r>
            <a:r>
              <a:rPr lang="fr-FR" sz="1400" dirty="0" smtClean="0">
                <a:solidFill>
                  <a:srgbClr val="0070C0"/>
                </a:solidFill>
                <a:uFill>
                  <a:noFill/>
                </a:uFill>
              </a:rPr>
              <a:t>4 nouvelles variables</a:t>
            </a:r>
            <a:endParaRPr lang="fr-FR" sz="1400" dirty="0">
              <a:solidFill>
                <a:srgbClr val="0070C0"/>
              </a:solidFill>
              <a:uFill>
                <a:noFill/>
              </a:uFill>
            </a:endParaRPr>
          </a:p>
          <a:p>
            <a:pPr marL="457200" lvl="2" indent="-298450">
              <a:spcBef>
                <a:spcPts val="300"/>
              </a:spcBef>
              <a:buSzPts val="1100"/>
              <a:buFont typeface="Arial"/>
              <a:buChar char="■"/>
            </a:pPr>
            <a:r>
              <a:rPr lang="fr-FR" sz="1600" dirty="0">
                <a:uFill>
                  <a:noFill/>
                </a:uFill>
              </a:rPr>
              <a:t>Table </a:t>
            </a:r>
            <a:r>
              <a:rPr lang="fr-FR" sz="1600" dirty="0" smtClean="0">
                <a:uFill>
                  <a:noFill/>
                </a:uFill>
              </a:rPr>
              <a:t>finale:</a:t>
            </a:r>
          </a:p>
          <a:p>
            <a:pPr marL="914400" lvl="3" indent="-298450">
              <a:spcBef>
                <a:spcPts val="300"/>
              </a:spcBef>
              <a:buSzPts val="1100"/>
              <a:buFont typeface="Arial"/>
              <a:buChar char="■"/>
            </a:pPr>
            <a:r>
              <a:rPr lang="fr-FR" sz="1600" dirty="0" smtClean="0">
                <a:uFill>
                  <a:noFill/>
                </a:uFill>
              </a:rPr>
              <a:t>Une ligne = un usager, avec les caractéristiques de l’accident, du lieu, des véhicules ainsi que la condition météo </a:t>
            </a:r>
            <a:endParaRPr lang="fr-FR" sz="1600" dirty="0" smtClean="0">
              <a:uFill>
                <a:noFill/>
              </a:uFill>
            </a:endParaRPr>
          </a:p>
          <a:p>
            <a:pPr marL="615950" lvl="3" indent="0">
              <a:spcBef>
                <a:spcPts val="300"/>
              </a:spcBef>
              <a:buSzPts val="1100"/>
              <a:buNone/>
            </a:pPr>
            <a:r>
              <a:rPr lang="fr-FR" sz="1600" dirty="0" smtClean="0">
                <a:solidFill>
                  <a:srgbClr val="0070C0"/>
                </a:solidFill>
                <a:uFill>
                  <a:noFill/>
                </a:uFill>
                <a:sym typeface="Wingdings" panose="05000000000000000000" pitchFamily="2" charset="2"/>
              </a:rPr>
              <a:t> </a:t>
            </a:r>
            <a:r>
              <a:rPr lang="fr-FR" sz="1600" dirty="0" smtClean="0">
                <a:solidFill>
                  <a:srgbClr val="0070C0"/>
                </a:solidFill>
                <a:uFill>
                  <a:noFill/>
                </a:uFill>
              </a:rPr>
              <a:t>Target : gravement blessé ou non</a:t>
            </a:r>
            <a:endParaRPr lang="fr-FR" sz="1600" dirty="0">
              <a:uFill>
                <a:noFill/>
              </a:uFill>
            </a:endParaRPr>
          </a:p>
          <a:p>
            <a:pPr marL="914400" lvl="7" indent="-298450">
              <a:spcBef>
                <a:spcPts val="300"/>
              </a:spcBef>
              <a:buSzPts val="1100"/>
              <a:buFont typeface="Arial"/>
              <a:buChar char="■"/>
            </a:pPr>
            <a:endParaRPr lang="fr-FR" sz="1400" dirty="0" smtClean="0">
              <a:solidFill>
                <a:srgbClr val="0070C0"/>
              </a:solidFill>
              <a:uFill>
                <a:noFill/>
              </a:uFill>
            </a:endParaRPr>
          </a:p>
        </p:txBody>
      </p:sp>
      <p:sp>
        <p:nvSpPr>
          <p:cNvPr id="9" name="Google Shape;257;p4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fr-FR" dirty="0" smtClean="0"/>
              <a:t>Data </a:t>
            </a:r>
            <a:r>
              <a:rPr lang="fr-FR" dirty="0"/>
              <a:t>pre-processing</a:t>
            </a:r>
            <a:endParaRPr dirty="0"/>
          </a:p>
        </p:txBody>
      </p:sp>
      <p:pic>
        <p:nvPicPr>
          <p:cNvPr id="2" name="Image 1"/>
          <p:cNvPicPr>
            <a:picLocks noChangeAspect="1"/>
          </p:cNvPicPr>
          <p:nvPr/>
        </p:nvPicPr>
        <p:blipFill>
          <a:blip r:embed="rId3"/>
          <a:stretch>
            <a:fillRect/>
          </a:stretch>
        </p:blipFill>
        <p:spPr>
          <a:xfrm>
            <a:off x="6062758" y="0"/>
            <a:ext cx="3081242" cy="2509838"/>
          </a:xfrm>
          <a:prstGeom prst="rect">
            <a:avLst/>
          </a:prstGeom>
        </p:spPr>
      </p:pic>
      <p:pic>
        <p:nvPicPr>
          <p:cNvPr id="4" name="Image 3"/>
          <p:cNvPicPr>
            <a:picLocks noChangeAspect="1"/>
          </p:cNvPicPr>
          <p:nvPr/>
        </p:nvPicPr>
        <p:blipFill>
          <a:blip r:embed="rId4"/>
          <a:stretch>
            <a:fillRect/>
          </a:stretch>
        </p:blipFill>
        <p:spPr>
          <a:xfrm>
            <a:off x="6062758" y="2119852"/>
            <a:ext cx="3081242" cy="3023648"/>
          </a:xfrm>
          <a:prstGeom prst="rect">
            <a:avLst/>
          </a:prstGeom>
        </p:spPr>
      </p:pic>
    </p:spTree>
    <p:extLst>
      <p:ext uri="{BB962C8B-B14F-4D97-AF65-F5344CB8AC3E}">
        <p14:creationId xmlns:p14="http://schemas.microsoft.com/office/powerpoint/2010/main" val="18042195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627124" y="1130299"/>
            <a:ext cx="7761226" cy="3930651"/>
          </a:xfrm>
          <a:prstGeom prst="rect">
            <a:avLst/>
          </a:prstGeom>
        </p:spPr>
        <p:txBody>
          <a:bodyPr spcFirstLastPara="1" wrap="square" lIns="91425" tIns="91425" rIns="91425" bIns="91425" anchor="t" anchorCtr="0">
            <a:noAutofit/>
          </a:bodyPr>
          <a:lstStyle/>
          <a:p>
            <a:pPr indent="-298450">
              <a:spcBef>
                <a:spcPts val="300"/>
              </a:spcBef>
              <a:buSzPts val="1100"/>
              <a:buFont typeface="Arial"/>
              <a:buChar char="■"/>
            </a:pPr>
            <a:r>
              <a:rPr lang="fr-FR" sz="1600" dirty="0" smtClean="0">
                <a:uFill>
                  <a:noFill/>
                </a:uFill>
              </a:rPr>
              <a:t>X</a:t>
            </a:r>
            <a:endParaRPr lang="fr-FR" sz="1600" dirty="0">
              <a:uFill>
                <a:noFill/>
              </a:uFill>
            </a:endParaRPr>
          </a:p>
          <a:p>
            <a:pPr marL="457200" lvl="5" indent="-298450">
              <a:spcBef>
                <a:spcPts val="300"/>
              </a:spcBef>
              <a:buSzPts val="1100"/>
              <a:buFont typeface="Arial"/>
              <a:buChar char="■"/>
            </a:pPr>
            <a:r>
              <a:rPr lang="fr-FR" sz="1600" dirty="0">
                <a:uFill>
                  <a:noFill/>
                </a:uFill>
              </a:rPr>
              <a:t>X</a:t>
            </a:r>
            <a:endParaRPr lang="fr-FR" sz="1600" dirty="0">
              <a:solidFill>
                <a:srgbClr val="0070C0"/>
              </a:solidFill>
              <a:uFill>
                <a:noFill/>
              </a:uFill>
            </a:endParaRPr>
          </a:p>
          <a:p>
            <a:pPr marL="457200" lvl="2" indent="-298450">
              <a:spcBef>
                <a:spcPts val="300"/>
              </a:spcBef>
              <a:buSzPts val="1100"/>
              <a:buFont typeface="Arial"/>
              <a:buChar char="■"/>
            </a:pPr>
            <a:r>
              <a:rPr lang="fr-FR" sz="1600" dirty="0" smtClean="0">
                <a:uFill>
                  <a:noFill/>
                </a:uFill>
              </a:rPr>
              <a:t>x</a:t>
            </a:r>
            <a:endParaRPr lang="fr-FR" sz="1400" dirty="0" smtClean="0">
              <a:solidFill>
                <a:srgbClr val="0070C0"/>
              </a:solidFill>
              <a:uFill>
                <a:noFill/>
              </a:uFill>
            </a:endParaRPr>
          </a:p>
          <a:p>
            <a:pPr marL="914400" lvl="3" indent="-298450">
              <a:spcBef>
                <a:spcPts val="300"/>
              </a:spcBef>
              <a:buSzPts val="1100"/>
              <a:buFont typeface="Arial"/>
              <a:buChar char="■"/>
            </a:pPr>
            <a:endParaRPr lang="fr-FR" dirty="0">
              <a:solidFill>
                <a:srgbClr val="0070C0"/>
              </a:solidFill>
              <a:uFill>
                <a:noFill/>
              </a:uFill>
            </a:endParaRPr>
          </a:p>
          <a:p>
            <a:pPr marL="914400" lvl="3" indent="-298450">
              <a:spcBef>
                <a:spcPts val="300"/>
              </a:spcBef>
              <a:buSzPts val="1100"/>
              <a:buFont typeface="Arial"/>
              <a:buChar char="■"/>
            </a:pPr>
            <a:endParaRPr lang="fr-FR" dirty="0" smtClean="0">
              <a:solidFill>
                <a:srgbClr val="0070C0"/>
              </a:solidFill>
              <a:uFill>
                <a:noFill/>
              </a:uFill>
            </a:endParaRPr>
          </a:p>
          <a:p>
            <a:pPr marL="914400" lvl="3" indent="-298450">
              <a:spcBef>
                <a:spcPts val="300"/>
              </a:spcBef>
              <a:buSzPts val="1100"/>
              <a:buFont typeface="Arial"/>
              <a:buChar char="■"/>
            </a:pPr>
            <a:endParaRPr lang="fr-FR" dirty="0">
              <a:solidFill>
                <a:srgbClr val="0070C0"/>
              </a:solidFill>
              <a:uFill>
                <a:noFill/>
              </a:uFill>
            </a:endParaRPr>
          </a:p>
          <a:p>
            <a:pPr marL="457200" lvl="2" indent="-298450">
              <a:spcBef>
                <a:spcPts val="300"/>
              </a:spcBef>
              <a:buSzPts val="1100"/>
              <a:buFont typeface="Arial"/>
              <a:buChar char="■"/>
            </a:pPr>
            <a:r>
              <a:rPr lang="fr-FR" sz="1600" dirty="0" smtClean="0">
                <a:uFill>
                  <a:noFill/>
                </a:uFill>
              </a:rPr>
              <a:t>x</a:t>
            </a:r>
            <a:endParaRPr lang="fr-FR" sz="1400" dirty="0">
              <a:uFill>
                <a:noFill/>
              </a:uFill>
            </a:endParaRPr>
          </a:p>
          <a:p>
            <a:pPr marL="914400" lvl="7" indent="-298450">
              <a:spcBef>
                <a:spcPts val="300"/>
              </a:spcBef>
              <a:buSzPts val="1100"/>
              <a:buFont typeface="Arial"/>
              <a:buChar char="■"/>
            </a:pPr>
            <a:endParaRPr lang="fr-FR" sz="1400" dirty="0">
              <a:solidFill>
                <a:srgbClr val="0070C0"/>
              </a:solidFill>
              <a:uFill>
                <a:noFill/>
              </a:uFill>
            </a:endParaRPr>
          </a:p>
          <a:p>
            <a:pPr marL="457200" lvl="2" indent="-298450">
              <a:spcBef>
                <a:spcPts val="300"/>
              </a:spcBef>
              <a:buSzPts val="1100"/>
              <a:buFont typeface="Arial"/>
              <a:buChar char="■"/>
            </a:pPr>
            <a:r>
              <a:rPr lang="fr-FR" sz="1600" dirty="0" smtClean="0">
                <a:uFill>
                  <a:noFill/>
                </a:uFill>
              </a:rPr>
              <a:t>X</a:t>
            </a:r>
            <a:endParaRPr lang="fr-FR" sz="1600" dirty="0">
              <a:uFill>
                <a:noFill/>
              </a:uFill>
            </a:endParaRPr>
          </a:p>
          <a:p>
            <a:pPr marL="914400" lvl="7" indent="-298450">
              <a:spcBef>
                <a:spcPts val="300"/>
              </a:spcBef>
              <a:buSzPts val="1100"/>
              <a:buFont typeface="Arial"/>
              <a:buChar char="■"/>
            </a:pPr>
            <a:endParaRPr lang="fr-FR" sz="1400" dirty="0" smtClean="0">
              <a:solidFill>
                <a:srgbClr val="0070C0"/>
              </a:solidFill>
              <a:uFill>
                <a:noFill/>
              </a:uFill>
            </a:endParaRPr>
          </a:p>
        </p:txBody>
      </p:sp>
      <p:sp>
        <p:nvSpPr>
          <p:cNvPr id="9" name="Google Shape;257;p4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r>
              <a:rPr lang="en" dirty="0"/>
              <a:t>Statistique Descriptif </a:t>
            </a:r>
            <a:r>
              <a:rPr lang="en" dirty="0" smtClean="0">
                <a:solidFill>
                  <a:srgbClr val="0070C0"/>
                </a:solidFill>
              </a:rPr>
              <a:t>(</a:t>
            </a:r>
            <a:r>
              <a:rPr lang="fr-FR" dirty="0">
                <a:solidFill>
                  <a:srgbClr val="0070C0"/>
                </a:solidFill>
              </a:rPr>
              <a:t>A toi de jouer </a:t>
            </a:r>
            <a:r>
              <a:rPr lang="fr-FR" dirty="0" smtClean="0">
                <a:solidFill>
                  <a:srgbClr val="0070C0"/>
                </a:solidFill>
              </a:rPr>
              <a:t>Stéphane</a:t>
            </a:r>
            <a:r>
              <a:rPr lang="en" dirty="0" smtClean="0">
                <a:solidFill>
                  <a:srgbClr val="0070C0"/>
                </a:solidFill>
              </a:rPr>
              <a:t>)</a:t>
            </a:r>
            <a:endParaRPr dirty="0">
              <a:solidFill>
                <a:srgbClr val="0070C0"/>
              </a:solidFill>
            </a:endParaRPr>
          </a:p>
        </p:txBody>
      </p:sp>
    </p:spTree>
    <p:extLst>
      <p:ext uri="{BB962C8B-B14F-4D97-AF65-F5344CB8AC3E}">
        <p14:creationId xmlns:p14="http://schemas.microsoft.com/office/powerpoint/2010/main" val="32697615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6"/>
          <p:cNvSpPr txBox="1">
            <a:spLocks noGrp="1"/>
          </p:cNvSpPr>
          <p:nvPr>
            <p:ph type="ctrTitle"/>
          </p:nvPr>
        </p:nvSpPr>
        <p:spPr>
          <a:xfrm flipH="1">
            <a:off x="1147575" y="3593150"/>
            <a:ext cx="5005500" cy="1022100"/>
          </a:xfrm>
          <a:prstGeom prst="rect">
            <a:avLst/>
          </a:prstGeom>
        </p:spPr>
        <p:txBody>
          <a:bodyPr spcFirstLastPara="1" wrap="square" lIns="91425" tIns="91425" rIns="91425" bIns="91425" anchor="ctr" anchorCtr="0">
            <a:noAutofit/>
          </a:bodyPr>
          <a:lstStyle/>
          <a:p>
            <a:r>
              <a:rPr lang="fr-FR" dirty="0" err="1" smtClean="0"/>
              <a:t>Feature</a:t>
            </a:r>
            <a:r>
              <a:rPr lang="fr-FR" dirty="0" smtClean="0"/>
              <a:t> engineering &amp;</a:t>
            </a:r>
            <a:br>
              <a:rPr lang="fr-FR" dirty="0" smtClean="0"/>
            </a:br>
            <a:r>
              <a:rPr lang="fr-FR" dirty="0" smtClean="0"/>
              <a:t>Modélisation</a:t>
            </a:r>
            <a:r>
              <a:rPr lang="fr-FR" dirty="0"/>
              <a:t/>
            </a:r>
            <a:br>
              <a:rPr lang="fr-FR" dirty="0"/>
            </a:br>
            <a:endParaRPr dirty="0"/>
          </a:p>
        </p:txBody>
      </p:sp>
      <p:sp>
        <p:nvSpPr>
          <p:cNvPr id="192" name="Google Shape;192;p36"/>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04</a:t>
            </a:r>
            <a:endParaRPr dirty="0"/>
          </a:p>
        </p:txBody>
      </p: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71911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fade">
                                      <p:cBhvr>
                                        <p:cTn id="7"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221;p38"/>
          <p:cNvSpPr/>
          <p:nvPr/>
        </p:nvSpPr>
        <p:spPr>
          <a:xfrm>
            <a:off x="4295966" y="814141"/>
            <a:ext cx="1577072"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2;p38"/>
          <p:cNvSpPr/>
          <p:nvPr/>
        </p:nvSpPr>
        <p:spPr>
          <a:xfrm>
            <a:off x="909935" y="814141"/>
            <a:ext cx="3375507"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11" name="Google Shape;225;p38"/>
          <p:cNvSpPr txBox="1"/>
          <p:nvPr/>
        </p:nvSpPr>
        <p:spPr>
          <a:xfrm>
            <a:off x="4317208" y="831243"/>
            <a:ext cx="1453189" cy="3664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smtClean="0">
                <a:solidFill>
                  <a:srgbClr val="434343"/>
                </a:solidFill>
                <a:latin typeface="Exo 2"/>
                <a:ea typeface="Exo 2"/>
                <a:cs typeface="Exo 2"/>
                <a:sym typeface="Exo 2"/>
              </a:rPr>
              <a:t>Validation</a:t>
            </a:r>
            <a:endParaRPr b="1" dirty="0">
              <a:solidFill>
                <a:srgbClr val="434343"/>
              </a:solidFill>
              <a:latin typeface="Exo 2"/>
              <a:ea typeface="Exo 2"/>
              <a:cs typeface="Exo 2"/>
              <a:sym typeface="Exo 2"/>
            </a:endParaRPr>
          </a:p>
        </p:txBody>
      </p:sp>
      <p:sp>
        <p:nvSpPr>
          <p:cNvPr id="12" name="Google Shape;227;p38"/>
          <p:cNvSpPr txBox="1"/>
          <p:nvPr/>
        </p:nvSpPr>
        <p:spPr>
          <a:xfrm>
            <a:off x="945650" y="831243"/>
            <a:ext cx="3339792" cy="38279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smtClean="0">
                <a:solidFill>
                  <a:srgbClr val="FFFFFF"/>
                </a:solidFill>
                <a:latin typeface="Exo 2"/>
                <a:ea typeface="Exo 2"/>
                <a:cs typeface="Exo 2"/>
                <a:sym typeface="Exo 2"/>
              </a:rPr>
              <a:t>Training</a:t>
            </a:r>
            <a:endParaRPr b="1" dirty="0">
              <a:solidFill>
                <a:srgbClr val="FFFFFF"/>
              </a:solidFill>
              <a:latin typeface="Exo 2"/>
              <a:ea typeface="Exo 2"/>
              <a:cs typeface="Exo 2"/>
              <a:sym typeface="Exo 2"/>
            </a:endParaRPr>
          </a:p>
        </p:txBody>
      </p:sp>
      <p:sp>
        <p:nvSpPr>
          <p:cNvPr id="13" name="Google Shape;221;p38"/>
          <p:cNvSpPr/>
          <p:nvPr/>
        </p:nvSpPr>
        <p:spPr>
          <a:xfrm>
            <a:off x="5885624" y="831243"/>
            <a:ext cx="1412369"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2;p38"/>
          <p:cNvSpPr/>
          <p:nvPr/>
        </p:nvSpPr>
        <p:spPr>
          <a:xfrm>
            <a:off x="5883561" y="823836"/>
            <a:ext cx="1403909" cy="365690"/>
          </a:xfrm>
          <a:prstGeom prst="snip2DiagRect">
            <a:avLst>
              <a:gd name="adj1" fmla="val 0"/>
              <a:gd name="adj2" fmla="val 16667"/>
            </a:avLst>
          </a:prstGeom>
          <a:solidFill>
            <a:srgbClr val="0070C0"/>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16" name="Google Shape;225;p38"/>
          <p:cNvSpPr txBox="1"/>
          <p:nvPr/>
        </p:nvSpPr>
        <p:spPr>
          <a:xfrm>
            <a:off x="5834281" y="847624"/>
            <a:ext cx="1453189" cy="3664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smtClean="0">
                <a:solidFill>
                  <a:schemeClr val="bg1"/>
                </a:solidFill>
                <a:latin typeface="Exo 2"/>
                <a:ea typeface="Exo 2"/>
                <a:cs typeface="Exo 2"/>
                <a:sym typeface="Exo 2"/>
              </a:rPr>
              <a:t>Test</a:t>
            </a:r>
            <a:endParaRPr b="1" dirty="0">
              <a:solidFill>
                <a:schemeClr val="bg1"/>
              </a:solidFill>
              <a:latin typeface="Exo 2"/>
              <a:ea typeface="Exo 2"/>
              <a:cs typeface="Exo 2"/>
              <a:sym typeface="Exo 2"/>
            </a:endParaRPr>
          </a:p>
        </p:txBody>
      </p:sp>
      <p:cxnSp>
        <p:nvCxnSpPr>
          <p:cNvPr id="18" name="Connecteur droit 17"/>
          <p:cNvCxnSpPr/>
          <p:nvPr/>
        </p:nvCxnSpPr>
        <p:spPr>
          <a:xfrm>
            <a:off x="1323088" y="1274618"/>
            <a:ext cx="6928" cy="387927"/>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21" name="Connecteur droit 20"/>
          <p:cNvCxnSpPr/>
          <p:nvPr/>
        </p:nvCxnSpPr>
        <p:spPr>
          <a:xfrm>
            <a:off x="1323088" y="1662545"/>
            <a:ext cx="4275666" cy="0"/>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24" name="Connecteur droit 23"/>
          <p:cNvCxnSpPr/>
          <p:nvPr/>
        </p:nvCxnSpPr>
        <p:spPr>
          <a:xfrm>
            <a:off x="5591826" y="1274618"/>
            <a:ext cx="6928" cy="387927"/>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sp>
        <p:nvSpPr>
          <p:cNvPr id="27" name="ZoneTexte 26"/>
          <p:cNvSpPr txBox="1"/>
          <p:nvPr/>
        </p:nvSpPr>
        <p:spPr>
          <a:xfrm>
            <a:off x="2528434" y="1957167"/>
            <a:ext cx="2681623" cy="307777"/>
          </a:xfrm>
          <a:prstGeom prst="rect">
            <a:avLst/>
          </a:prstGeom>
          <a:noFill/>
        </p:spPr>
        <p:txBody>
          <a:bodyPr wrap="square" rtlCol="0">
            <a:spAutoFit/>
          </a:bodyPr>
          <a:lstStyle/>
          <a:p>
            <a:r>
              <a:rPr lang="fr-FR" b="1" dirty="0">
                <a:solidFill>
                  <a:srgbClr val="434343"/>
                </a:solidFill>
                <a:latin typeface="Exo 2"/>
                <a:ea typeface="Exo 2"/>
                <a:cs typeface="Exo 2"/>
              </a:rPr>
              <a:t>Cross – </a:t>
            </a:r>
            <a:r>
              <a:rPr lang="fr-FR" b="1" dirty="0">
                <a:solidFill>
                  <a:srgbClr val="434343"/>
                </a:solidFill>
                <a:latin typeface="Exo 2"/>
                <a:ea typeface="Exo 2"/>
                <a:cs typeface="Exo 2"/>
              </a:rPr>
              <a:t>Validation</a:t>
            </a:r>
            <a:r>
              <a:rPr lang="fr-FR" b="1" dirty="0">
                <a:solidFill>
                  <a:srgbClr val="434343"/>
                </a:solidFill>
                <a:latin typeface="Exo 2"/>
                <a:ea typeface="Exo 2"/>
                <a:cs typeface="Exo 2"/>
              </a:rPr>
              <a:t> (80%)</a:t>
            </a:r>
            <a:endParaRPr lang="fr-FR" b="1" dirty="0">
              <a:solidFill>
                <a:srgbClr val="434343"/>
              </a:solidFill>
              <a:latin typeface="Exo 2"/>
              <a:ea typeface="Exo 2"/>
              <a:cs typeface="Exo 2"/>
            </a:endParaRPr>
          </a:p>
        </p:txBody>
      </p:sp>
      <p:sp>
        <p:nvSpPr>
          <p:cNvPr id="28" name="ZoneTexte 27"/>
          <p:cNvSpPr txBox="1"/>
          <p:nvPr/>
        </p:nvSpPr>
        <p:spPr>
          <a:xfrm>
            <a:off x="5244703" y="1927393"/>
            <a:ext cx="2681623" cy="307777"/>
          </a:xfrm>
          <a:prstGeom prst="rect">
            <a:avLst/>
          </a:prstGeom>
          <a:noFill/>
        </p:spPr>
        <p:txBody>
          <a:bodyPr wrap="square" rtlCol="0">
            <a:spAutoFit/>
          </a:bodyPr>
          <a:lstStyle/>
          <a:p>
            <a:pPr algn="ctr"/>
            <a:r>
              <a:rPr lang="fr-FR" b="1" dirty="0" smtClean="0">
                <a:solidFill>
                  <a:srgbClr val="434343"/>
                </a:solidFill>
                <a:latin typeface="Exo 2"/>
                <a:ea typeface="Exo 2"/>
                <a:cs typeface="Exo 2"/>
              </a:rPr>
              <a:t>(20</a:t>
            </a:r>
            <a:r>
              <a:rPr lang="fr-FR" b="1" dirty="0">
                <a:solidFill>
                  <a:srgbClr val="434343"/>
                </a:solidFill>
                <a:latin typeface="Exo 2"/>
                <a:ea typeface="Exo 2"/>
                <a:cs typeface="Exo 2"/>
              </a:rPr>
              <a:t>%)</a:t>
            </a:r>
            <a:endParaRPr lang="fr-FR" b="1" dirty="0">
              <a:solidFill>
                <a:srgbClr val="434343"/>
              </a:solidFill>
              <a:latin typeface="Exo 2"/>
              <a:ea typeface="Exo 2"/>
              <a:cs typeface="Exo 2"/>
            </a:endParaRPr>
          </a:p>
        </p:txBody>
      </p:sp>
    </p:spTree>
    <p:extLst>
      <p:ext uri="{BB962C8B-B14F-4D97-AF65-F5344CB8AC3E}">
        <p14:creationId xmlns:p14="http://schemas.microsoft.com/office/powerpoint/2010/main" val="16044143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257;p4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fr-FR" dirty="0" err="1" smtClean="0"/>
              <a:t>Feature</a:t>
            </a:r>
            <a:r>
              <a:rPr lang="fr-FR" dirty="0" smtClean="0"/>
              <a:t> engineering: </a:t>
            </a:r>
            <a:r>
              <a:rPr lang="fr-FR" dirty="0" smtClean="0"/>
              <a:t>5 </a:t>
            </a:r>
            <a:r>
              <a:rPr lang="fr-FR" dirty="0" err="1" smtClean="0"/>
              <a:t>recipes</a:t>
            </a:r>
            <a:endParaRPr dirty="0"/>
          </a:p>
        </p:txBody>
      </p:sp>
      <p:sp>
        <p:nvSpPr>
          <p:cNvPr id="4" name="Google Shape;221;p38"/>
          <p:cNvSpPr/>
          <p:nvPr/>
        </p:nvSpPr>
        <p:spPr>
          <a:xfrm>
            <a:off x="3715502" y="1907818"/>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2;p38"/>
          <p:cNvSpPr/>
          <p:nvPr/>
        </p:nvSpPr>
        <p:spPr>
          <a:xfrm>
            <a:off x="3715502" y="1299050"/>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6" name="Google Shape;225;p38"/>
          <p:cNvSpPr txBox="1"/>
          <p:nvPr/>
        </p:nvSpPr>
        <p:spPr>
          <a:xfrm>
            <a:off x="3956553" y="1924920"/>
            <a:ext cx="1856099" cy="3664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smtClean="0">
                <a:solidFill>
                  <a:srgbClr val="434343"/>
                </a:solidFill>
                <a:latin typeface="Exo 2"/>
                <a:ea typeface="Exo 2"/>
                <a:cs typeface="Exo 2"/>
                <a:sym typeface="Exo 2"/>
              </a:rPr>
              <a:t>Interaction</a:t>
            </a:r>
            <a:endParaRPr b="1" dirty="0">
              <a:solidFill>
                <a:srgbClr val="434343"/>
              </a:solidFill>
              <a:latin typeface="Exo 2"/>
              <a:ea typeface="Exo 2"/>
              <a:cs typeface="Exo 2"/>
              <a:sym typeface="Exo 2"/>
            </a:endParaRPr>
          </a:p>
        </p:txBody>
      </p:sp>
      <p:sp>
        <p:nvSpPr>
          <p:cNvPr id="7" name="Google Shape;227;p38"/>
          <p:cNvSpPr txBox="1"/>
          <p:nvPr/>
        </p:nvSpPr>
        <p:spPr>
          <a:xfrm>
            <a:off x="3751216" y="1481895"/>
            <a:ext cx="2388881" cy="15177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smtClean="0">
                <a:solidFill>
                  <a:srgbClr val="FFFFFF"/>
                </a:solidFill>
                <a:latin typeface="Exo 2"/>
                <a:ea typeface="Exo 2"/>
                <a:cs typeface="Exo 2"/>
                <a:sym typeface="Exo 2"/>
              </a:rPr>
              <a:t>Basic</a:t>
            </a:r>
            <a:endParaRPr b="1" dirty="0">
              <a:solidFill>
                <a:srgbClr val="FFFFFF"/>
              </a:solidFill>
              <a:latin typeface="Exo 2"/>
              <a:ea typeface="Exo 2"/>
              <a:cs typeface="Exo 2"/>
              <a:sym typeface="Exo 2"/>
            </a:endParaRPr>
          </a:p>
        </p:txBody>
      </p:sp>
      <p:sp>
        <p:nvSpPr>
          <p:cNvPr id="8" name="Google Shape;222;p38"/>
          <p:cNvSpPr/>
          <p:nvPr/>
        </p:nvSpPr>
        <p:spPr>
          <a:xfrm>
            <a:off x="3714918" y="3280307"/>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10" name="Google Shape;227;p38"/>
          <p:cNvSpPr txBox="1"/>
          <p:nvPr/>
        </p:nvSpPr>
        <p:spPr>
          <a:xfrm>
            <a:off x="3714918" y="3328856"/>
            <a:ext cx="2388881" cy="293322"/>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sym typeface="Exo 2"/>
              </a:rPr>
              <a:t>Interaction</a:t>
            </a:r>
            <a:r>
              <a:rPr lang="fr-FR" b="1" dirty="0" smtClean="0">
                <a:solidFill>
                  <a:srgbClr val="434343"/>
                </a:solidFill>
                <a:latin typeface="Exo 2"/>
                <a:ea typeface="Exo 2"/>
                <a:cs typeface="Exo 2"/>
                <a:sym typeface="Exo 2"/>
              </a:rPr>
              <a:t> </a:t>
            </a:r>
            <a:r>
              <a:rPr lang="fr-FR" b="1" dirty="0">
                <a:solidFill>
                  <a:srgbClr val="FFFFFF"/>
                </a:solidFill>
                <a:latin typeface="Exo 2"/>
                <a:ea typeface="Exo 2"/>
                <a:cs typeface="Exo 2"/>
                <a:sym typeface="Exo 2"/>
              </a:rPr>
              <a:t>+ </a:t>
            </a:r>
            <a:r>
              <a:rPr lang="fr-FR" b="1" dirty="0" err="1">
                <a:solidFill>
                  <a:srgbClr val="FFFFFF"/>
                </a:solidFill>
                <a:latin typeface="Exo 2"/>
                <a:ea typeface="Exo 2"/>
                <a:cs typeface="Exo 2"/>
                <a:sym typeface="Exo 2"/>
              </a:rPr>
              <a:t>Spline</a:t>
            </a:r>
            <a:endParaRPr b="1" dirty="0">
              <a:solidFill>
                <a:srgbClr val="FFFFFF"/>
              </a:solidFill>
              <a:latin typeface="Exo 2"/>
              <a:ea typeface="Exo 2"/>
              <a:cs typeface="Exo 2"/>
              <a:sym typeface="Exo 2"/>
            </a:endParaRPr>
          </a:p>
        </p:txBody>
      </p:sp>
      <p:sp>
        <p:nvSpPr>
          <p:cNvPr id="13" name="Google Shape;221;p38"/>
          <p:cNvSpPr/>
          <p:nvPr/>
        </p:nvSpPr>
        <p:spPr>
          <a:xfrm>
            <a:off x="3714918" y="2564746"/>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5;p38"/>
          <p:cNvSpPr txBox="1"/>
          <p:nvPr/>
        </p:nvSpPr>
        <p:spPr>
          <a:xfrm>
            <a:off x="3981308" y="2597107"/>
            <a:ext cx="1856099" cy="366411"/>
          </a:xfrm>
          <a:prstGeom prst="rect">
            <a:avLst/>
          </a:prstGeom>
          <a:noFill/>
          <a:ln>
            <a:noFill/>
          </a:ln>
        </p:spPr>
        <p:txBody>
          <a:bodyPr spcFirstLastPara="1" wrap="square" lIns="91425" tIns="91425" rIns="91425" bIns="91425" anchor="b" anchorCtr="0">
            <a:noAutofit/>
          </a:bodyPr>
          <a:lstStyle/>
          <a:p>
            <a:pPr lvl="0" algn="ctr"/>
            <a:r>
              <a:rPr lang="fr-FR" b="1" dirty="0" err="1" smtClean="0">
                <a:solidFill>
                  <a:srgbClr val="434343"/>
                </a:solidFill>
                <a:latin typeface="Exo 2"/>
                <a:ea typeface="Exo 2"/>
                <a:cs typeface="Exo 2"/>
              </a:rPr>
              <a:t>Spline</a:t>
            </a:r>
            <a:endParaRPr b="1" dirty="0">
              <a:solidFill>
                <a:srgbClr val="434343"/>
              </a:solidFill>
              <a:latin typeface="Exo 2"/>
              <a:ea typeface="Exo 2"/>
              <a:cs typeface="Exo 2"/>
              <a:sym typeface="Exo 2"/>
            </a:endParaRPr>
          </a:p>
        </p:txBody>
      </p:sp>
      <p:sp>
        <p:nvSpPr>
          <p:cNvPr id="16" name="Google Shape;221;p38"/>
          <p:cNvSpPr/>
          <p:nvPr/>
        </p:nvSpPr>
        <p:spPr>
          <a:xfrm>
            <a:off x="3714918" y="3942696"/>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5;p38"/>
          <p:cNvSpPr txBox="1"/>
          <p:nvPr/>
        </p:nvSpPr>
        <p:spPr>
          <a:xfrm>
            <a:off x="3981308" y="3975057"/>
            <a:ext cx="1856099" cy="366411"/>
          </a:xfrm>
          <a:prstGeom prst="rect">
            <a:avLst/>
          </a:prstGeom>
          <a:noFill/>
          <a:ln>
            <a:noFill/>
          </a:ln>
        </p:spPr>
        <p:txBody>
          <a:bodyPr spcFirstLastPara="1" wrap="square" lIns="91425" tIns="91425" rIns="91425" bIns="91425" anchor="b" anchorCtr="0">
            <a:noAutofit/>
          </a:bodyPr>
          <a:lstStyle/>
          <a:p>
            <a:pPr lvl="0" algn="ctr"/>
            <a:r>
              <a:rPr lang="fr-FR" b="1" dirty="0" err="1" smtClean="0">
                <a:solidFill>
                  <a:srgbClr val="434343"/>
                </a:solidFill>
                <a:latin typeface="Exo 2"/>
                <a:ea typeface="Exo 2"/>
                <a:cs typeface="Exo 2"/>
              </a:rPr>
              <a:t>Spline</a:t>
            </a:r>
            <a:r>
              <a:rPr lang="fr-FR" b="1" dirty="0" smtClean="0">
                <a:solidFill>
                  <a:srgbClr val="434343"/>
                </a:solidFill>
                <a:latin typeface="Exo 2"/>
                <a:ea typeface="Exo 2"/>
                <a:cs typeface="Exo 2"/>
              </a:rPr>
              <a:t> </a:t>
            </a:r>
            <a:r>
              <a:rPr lang="fr-FR" b="1" dirty="0" err="1" smtClean="0">
                <a:solidFill>
                  <a:srgbClr val="434343"/>
                </a:solidFill>
                <a:latin typeface="Exo 2"/>
                <a:ea typeface="Exo 2"/>
                <a:cs typeface="Exo 2"/>
              </a:rPr>
              <a:t>with</a:t>
            </a:r>
            <a:r>
              <a:rPr lang="fr-FR" b="1" dirty="0" smtClean="0">
                <a:solidFill>
                  <a:srgbClr val="434343"/>
                </a:solidFill>
                <a:latin typeface="Exo 2"/>
                <a:ea typeface="Exo 2"/>
                <a:cs typeface="Exo 2"/>
              </a:rPr>
              <a:t> </a:t>
            </a:r>
            <a:r>
              <a:rPr lang="fr-FR" b="1" dirty="0" err="1" smtClean="0">
                <a:solidFill>
                  <a:srgbClr val="434343"/>
                </a:solidFill>
                <a:latin typeface="Exo 2"/>
                <a:ea typeface="Exo 2"/>
                <a:cs typeface="Exo 2"/>
              </a:rPr>
              <a:t>nods</a:t>
            </a:r>
            <a:endParaRPr b="1" dirty="0">
              <a:solidFill>
                <a:srgbClr val="434343"/>
              </a:solidFill>
              <a:latin typeface="Exo 2"/>
              <a:ea typeface="Exo 2"/>
              <a:cs typeface="Exo 2"/>
              <a:sym typeface="Exo 2"/>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36" y="1556285"/>
            <a:ext cx="2577183" cy="2623480"/>
          </a:xfrm>
          <a:prstGeom prst="rect">
            <a:avLst/>
          </a:prstGeom>
        </p:spPr>
      </p:pic>
      <p:pic>
        <p:nvPicPr>
          <p:cNvPr id="20" name="Imag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5793" y="119301"/>
            <a:ext cx="989422" cy="989422"/>
          </a:xfrm>
          <a:prstGeom prst="rect">
            <a:avLst/>
          </a:prstGeom>
        </p:spPr>
      </p:pic>
      <p:sp>
        <p:nvSpPr>
          <p:cNvPr id="23" name="ZoneTexte 22"/>
          <p:cNvSpPr txBox="1"/>
          <p:nvPr/>
        </p:nvSpPr>
        <p:spPr>
          <a:xfrm>
            <a:off x="6563360" y="1252669"/>
            <a:ext cx="2580640" cy="523220"/>
          </a:xfrm>
          <a:prstGeom prst="rect">
            <a:avLst/>
          </a:prstGeom>
          <a:noFill/>
        </p:spPr>
        <p:txBody>
          <a:bodyPr wrap="square" rtlCol="0">
            <a:spAutoFit/>
          </a:bodyPr>
          <a:lstStyle/>
          <a:p>
            <a:r>
              <a:rPr lang="fr-FR" dirty="0">
                <a:solidFill>
                  <a:srgbClr val="434343"/>
                </a:solidFill>
                <a:uFill>
                  <a:noFill/>
                </a:uFill>
                <a:latin typeface="Roboto Condensed Light"/>
                <a:ea typeface="Roboto Condensed Light"/>
                <a:cs typeface="Roboto Condensed Light"/>
              </a:rPr>
              <a:t>16 variables, 10 catégoriques, 6 </a:t>
            </a:r>
            <a:r>
              <a:rPr lang="fr-FR" dirty="0" smtClean="0">
                <a:solidFill>
                  <a:srgbClr val="434343"/>
                </a:solidFill>
                <a:uFill>
                  <a:noFill/>
                </a:uFill>
                <a:latin typeface="Roboto Condensed Light"/>
                <a:ea typeface="Roboto Condensed Light"/>
                <a:cs typeface="Roboto Condensed Light"/>
              </a:rPr>
              <a:t>continues</a:t>
            </a:r>
            <a:endParaRPr lang="fr-FR" dirty="0">
              <a:solidFill>
                <a:srgbClr val="434343"/>
              </a:solidFill>
              <a:uFill>
                <a:noFill/>
              </a:uFill>
              <a:latin typeface="Roboto Condensed Light"/>
              <a:ea typeface="Roboto Condensed Light"/>
              <a:cs typeface="Roboto Condensed Light"/>
            </a:endParaRPr>
          </a:p>
        </p:txBody>
      </p:sp>
      <p:sp>
        <p:nvSpPr>
          <p:cNvPr id="25" name="ZoneTexte 24"/>
          <p:cNvSpPr txBox="1"/>
          <p:nvPr/>
        </p:nvSpPr>
        <p:spPr>
          <a:xfrm>
            <a:off x="6563360" y="1887359"/>
            <a:ext cx="2580640" cy="307777"/>
          </a:xfrm>
          <a:prstGeom prst="rect">
            <a:avLst/>
          </a:prstGeom>
          <a:noFill/>
        </p:spPr>
        <p:txBody>
          <a:bodyPr wrap="square" rtlCol="0">
            <a:spAutoFit/>
          </a:bodyPr>
          <a:lstStyle/>
          <a:p>
            <a:r>
              <a:rPr lang="fr-FR" dirty="0" smtClean="0">
                <a:solidFill>
                  <a:srgbClr val="434343"/>
                </a:solidFill>
                <a:uFill>
                  <a:noFill/>
                </a:uFill>
                <a:latin typeface="Roboto Condensed Light"/>
                <a:ea typeface="Roboto Condensed Light"/>
                <a:cs typeface="Roboto Condensed Light"/>
              </a:rPr>
              <a:t>Variables 2 à 2</a:t>
            </a:r>
            <a:endParaRPr lang="fr-FR" dirty="0">
              <a:solidFill>
                <a:srgbClr val="434343"/>
              </a:solidFill>
              <a:uFill>
                <a:noFill/>
              </a:uFill>
              <a:latin typeface="Roboto Condensed Light"/>
              <a:ea typeface="Roboto Condensed Light"/>
              <a:cs typeface="Roboto Condensed Light"/>
            </a:endParaRPr>
          </a:p>
        </p:txBody>
      </p:sp>
      <p:sp>
        <p:nvSpPr>
          <p:cNvPr id="26" name="ZoneTexte 25"/>
          <p:cNvSpPr txBox="1"/>
          <p:nvPr/>
        </p:nvSpPr>
        <p:spPr>
          <a:xfrm>
            <a:off x="6563360" y="2404170"/>
            <a:ext cx="2580640" cy="738664"/>
          </a:xfrm>
          <a:prstGeom prst="rect">
            <a:avLst/>
          </a:prstGeom>
          <a:noFill/>
        </p:spPr>
        <p:txBody>
          <a:bodyPr wrap="square" rtlCol="0">
            <a:spAutoFit/>
          </a:bodyPr>
          <a:lstStyle/>
          <a:p>
            <a:r>
              <a:rPr lang="fr-FR" dirty="0" err="1" smtClean="0">
                <a:solidFill>
                  <a:srgbClr val="434343"/>
                </a:solidFill>
                <a:uFill>
                  <a:noFill/>
                </a:uFill>
                <a:latin typeface="Roboto Condensed Light"/>
                <a:ea typeface="Roboto Condensed Light"/>
                <a:cs typeface="Roboto Condensed Light"/>
              </a:rPr>
              <a:t>Tuning</a:t>
            </a:r>
            <a:r>
              <a:rPr lang="fr-FR" dirty="0" smtClean="0">
                <a:solidFill>
                  <a:srgbClr val="434343"/>
                </a:solidFill>
                <a:uFill>
                  <a:noFill/>
                </a:uFill>
                <a:latin typeface="Roboto Condensed Light"/>
                <a:ea typeface="Roboto Condensed Light"/>
                <a:cs typeface="Roboto Condensed Light"/>
              </a:rPr>
              <a:t> le </a:t>
            </a:r>
            <a:r>
              <a:rPr lang="fr-FR" dirty="0" err="1" smtClean="0">
                <a:solidFill>
                  <a:srgbClr val="434343"/>
                </a:solidFill>
                <a:uFill>
                  <a:noFill/>
                </a:uFill>
                <a:latin typeface="Roboto Condensed Light"/>
                <a:ea typeface="Roboto Condensed Light"/>
                <a:cs typeface="Roboto Condensed Light"/>
              </a:rPr>
              <a:t>degree</a:t>
            </a:r>
            <a:r>
              <a:rPr lang="fr-FR" dirty="0" smtClean="0">
                <a:solidFill>
                  <a:srgbClr val="434343"/>
                </a:solidFill>
                <a:uFill>
                  <a:noFill/>
                </a:uFill>
                <a:latin typeface="Roboto Condensed Light"/>
                <a:ea typeface="Roboto Condensed Light"/>
                <a:cs typeface="Roboto Condensed Light"/>
              </a:rPr>
              <a:t> de liberté pour 6 var continues</a:t>
            </a:r>
          </a:p>
          <a:p>
            <a:r>
              <a:rPr lang="fr-FR" dirty="0" err="1" smtClean="0">
                <a:solidFill>
                  <a:srgbClr val="434343"/>
                </a:solidFill>
                <a:uFill>
                  <a:noFill/>
                </a:uFill>
                <a:latin typeface="Roboto Condensed Light"/>
                <a:ea typeface="Roboto Condensed Light"/>
                <a:cs typeface="Roboto Condensed Light"/>
              </a:rPr>
              <a:t>Degree</a:t>
            </a:r>
            <a:r>
              <a:rPr lang="fr-FR" dirty="0" smtClean="0">
                <a:solidFill>
                  <a:srgbClr val="434343"/>
                </a:solidFill>
                <a:uFill>
                  <a:noFill/>
                </a:uFill>
                <a:latin typeface="Roboto Condensed Light"/>
                <a:ea typeface="Roboto Condensed Light"/>
                <a:cs typeface="Roboto Condensed Light"/>
              </a:rPr>
              <a:t> </a:t>
            </a:r>
            <a:r>
              <a:rPr lang="fr-FR" dirty="0">
                <a:solidFill>
                  <a:srgbClr val="434343"/>
                </a:solidFill>
                <a:uFill>
                  <a:noFill/>
                </a:uFill>
                <a:latin typeface="Roboto Condensed Light"/>
                <a:ea typeface="Roboto Condensed Light"/>
                <a:cs typeface="Roboto Condensed Light"/>
              </a:rPr>
              <a:t>of polynomial </a:t>
            </a:r>
            <a:r>
              <a:rPr lang="fr-FR" dirty="0" err="1" smtClean="0">
                <a:solidFill>
                  <a:srgbClr val="434343"/>
                </a:solidFill>
                <a:uFill>
                  <a:noFill/>
                </a:uFill>
                <a:latin typeface="Roboto Condensed Light"/>
                <a:ea typeface="Roboto Condensed Light"/>
                <a:cs typeface="Roboto Condensed Light"/>
              </a:rPr>
              <a:t>spline</a:t>
            </a:r>
            <a:r>
              <a:rPr lang="fr-FR" dirty="0" smtClean="0">
                <a:solidFill>
                  <a:srgbClr val="434343"/>
                </a:solidFill>
                <a:uFill>
                  <a:noFill/>
                </a:uFill>
                <a:latin typeface="Roboto Condensed Light"/>
                <a:ea typeface="Roboto Condensed Light"/>
                <a:cs typeface="Roboto Condensed Light"/>
              </a:rPr>
              <a:t> = 3</a:t>
            </a:r>
            <a:endParaRPr lang="fr-FR" dirty="0">
              <a:solidFill>
                <a:srgbClr val="434343"/>
              </a:solidFill>
              <a:uFill>
                <a:noFill/>
              </a:uFill>
              <a:latin typeface="Roboto Condensed Light"/>
              <a:ea typeface="Roboto Condensed Light"/>
              <a:cs typeface="Roboto Condensed Light"/>
            </a:endParaRPr>
          </a:p>
        </p:txBody>
      </p:sp>
    </p:spTree>
    <p:extLst>
      <p:ext uri="{BB962C8B-B14F-4D97-AF65-F5344CB8AC3E}">
        <p14:creationId xmlns:p14="http://schemas.microsoft.com/office/powerpoint/2010/main" val="25060226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257;p41"/>
          <p:cNvSpPr txBox="1">
            <a:spLocks noGrp="1"/>
          </p:cNvSpPr>
          <p:nvPr>
            <p:ph type="ctrTitle"/>
          </p:nvPr>
        </p:nvSpPr>
        <p:spPr>
          <a:xfrm>
            <a:off x="1393351" y="363474"/>
            <a:ext cx="5214300" cy="946200"/>
          </a:xfrm>
          <a:prstGeom prst="rect">
            <a:avLst/>
          </a:prstGeom>
        </p:spPr>
        <p:txBody>
          <a:bodyPr spcFirstLastPara="1" wrap="square" lIns="91425" tIns="91425" rIns="91425" bIns="91425" anchor="t" anchorCtr="0">
            <a:noAutofit/>
          </a:bodyPr>
          <a:lstStyle/>
          <a:p>
            <a:pPr lvl="0"/>
            <a:r>
              <a:rPr lang="fr-FR" dirty="0" smtClean="0"/>
              <a:t>Modélisation</a:t>
            </a:r>
            <a:endParaRPr dirty="0"/>
          </a:p>
        </p:txBody>
      </p:sp>
      <p:sp>
        <p:nvSpPr>
          <p:cNvPr id="36" name="Google Shape;221;p38"/>
          <p:cNvSpPr/>
          <p:nvPr/>
        </p:nvSpPr>
        <p:spPr>
          <a:xfrm>
            <a:off x="3028615" y="1672321"/>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2;p38"/>
          <p:cNvSpPr/>
          <p:nvPr/>
        </p:nvSpPr>
        <p:spPr>
          <a:xfrm>
            <a:off x="3028615" y="1314687"/>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25;p38"/>
          <p:cNvSpPr txBox="1"/>
          <p:nvPr/>
        </p:nvSpPr>
        <p:spPr>
          <a:xfrm>
            <a:off x="2661770" y="1808117"/>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Random</a:t>
            </a:r>
            <a:r>
              <a:rPr lang="fr-FR" dirty="0"/>
              <a:t> Forest Models </a:t>
            </a:r>
            <a:endParaRPr dirty="0">
              <a:sym typeface="Exo 2"/>
            </a:endParaRPr>
          </a:p>
        </p:txBody>
      </p:sp>
      <p:sp>
        <p:nvSpPr>
          <p:cNvPr id="39" name="Google Shape;227;p38"/>
          <p:cNvSpPr txBox="1"/>
          <p:nvPr/>
        </p:nvSpPr>
        <p:spPr>
          <a:xfrm>
            <a:off x="2708281" y="1339917"/>
            <a:ext cx="3117476"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Logistic</a:t>
            </a:r>
            <a:r>
              <a:rPr lang="fr-FR" dirty="0"/>
              <a:t> </a:t>
            </a:r>
            <a:r>
              <a:rPr lang="fr-FR" b="1" dirty="0">
                <a:solidFill>
                  <a:srgbClr val="FFFFFF"/>
                </a:solidFill>
                <a:latin typeface="Exo 2"/>
                <a:ea typeface="Exo 2"/>
                <a:cs typeface="Exo 2"/>
              </a:rPr>
              <a:t>Regression</a:t>
            </a:r>
            <a:r>
              <a:rPr lang="fr-FR" dirty="0"/>
              <a:t> </a:t>
            </a:r>
            <a:r>
              <a:rPr lang="fr-FR" b="1" dirty="0">
                <a:solidFill>
                  <a:srgbClr val="FFFFFF"/>
                </a:solidFill>
                <a:latin typeface="Exo 2"/>
                <a:ea typeface="Exo 2"/>
                <a:cs typeface="Exo 2"/>
              </a:rPr>
              <a:t>Models</a:t>
            </a:r>
            <a:r>
              <a:rPr lang="fr-FR" dirty="0"/>
              <a:t> </a:t>
            </a:r>
            <a:endParaRPr b="1" dirty="0">
              <a:solidFill>
                <a:srgbClr val="FFFFFF"/>
              </a:solidFill>
              <a:latin typeface="Exo 2"/>
              <a:ea typeface="Exo 2"/>
              <a:cs typeface="Exo 2"/>
              <a:sym typeface="Exo 2"/>
            </a:endParaRPr>
          </a:p>
        </p:txBody>
      </p:sp>
      <p:sp>
        <p:nvSpPr>
          <p:cNvPr id="40" name="Google Shape;221;p38"/>
          <p:cNvSpPr/>
          <p:nvPr/>
        </p:nvSpPr>
        <p:spPr>
          <a:xfrm>
            <a:off x="3028615" y="2406393"/>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22;p38"/>
          <p:cNvSpPr/>
          <p:nvPr/>
        </p:nvSpPr>
        <p:spPr>
          <a:xfrm>
            <a:off x="3028615" y="2048759"/>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25;p38"/>
          <p:cNvSpPr txBox="1"/>
          <p:nvPr/>
        </p:nvSpPr>
        <p:spPr>
          <a:xfrm>
            <a:off x="2661770" y="2542189"/>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linear</a:t>
            </a:r>
            <a:r>
              <a:rPr lang="fr-FR" dirty="0"/>
              <a:t> </a:t>
            </a:r>
            <a:r>
              <a:rPr lang="fr-FR" dirty="0" smtClean="0"/>
              <a:t>SVM</a:t>
            </a:r>
            <a:endParaRPr dirty="0">
              <a:sym typeface="Exo 2"/>
            </a:endParaRPr>
          </a:p>
        </p:txBody>
      </p:sp>
      <p:sp>
        <p:nvSpPr>
          <p:cNvPr id="43" name="Google Shape;227;p38"/>
          <p:cNvSpPr txBox="1"/>
          <p:nvPr/>
        </p:nvSpPr>
        <p:spPr>
          <a:xfrm>
            <a:off x="2585225" y="2082045"/>
            <a:ext cx="3368329"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algn="ctr">
              <a:defRPr b="1">
                <a:solidFill>
                  <a:srgbClr val="FFFFFF"/>
                </a:solidFill>
                <a:latin typeface="Exo 2"/>
                <a:ea typeface="Exo 2"/>
                <a:cs typeface="Exo 2"/>
              </a:defRPr>
            </a:lvl1pPr>
          </a:lstStyle>
          <a:p>
            <a:r>
              <a:rPr lang="fr-FR" dirty="0" err="1"/>
              <a:t>Boosted</a:t>
            </a:r>
            <a:r>
              <a:rPr lang="fr-FR" dirty="0"/>
              <a:t> </a:t>
            </a:r>
            <a:r>
              <a:rPr lang="fr-FR" dirty="0" err="1"/>
              <a:t>Trees</a:t>
            </a:r>
            <a:r>
              <a:rPr lang="fr-FR" dirty="0"/>
              <a:t> </a:t>
            </a:r>
            <a:endParaRPr dirty="0">
              <a:sym typeface="Exo 2"/>
            </a:endParaRPr>
          </a:p>
        </p:txBody>
      </p:sp>
      <p:sp>
        <p:nvSpPr>
          <p:cNvPr id="44" name="Google Shape;221;p38"/>
          <p:cNvSpPr/>
          <p:nvPr/>
        </p:nvSpPr>
        <p:spPr>
          <a:xfrm>
            <a:off x="3028615" y="3154131"/>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2;p38"/>
          <p:cNvSpPr/>
          <p:nvPr/>
        </p:nvSpPr>
        <p:spPr>
          <a:xfrm>
            <a:off x="3028615" y="2796497"/>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5;p38"/>
          <p:cNvSpPr txBox="1"/>
          <p:nvPr/>
        </p:nvSpPr>
        <p:spPr>
          <a:xfrm>
            <a:off x="2661770" y="3289927"/>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smtClean="0"/>
              <a:t>K-</a:t>
            </a:r>
            <a:r>
              <a:rPr lang="fr-FR" dirty="0" err="1" smtClean="0"/>
              <a:t>Nearest</a:t>
            </a:r>
            <a:r>
              <a:rPr lang="fr-FR" dirty="0" smtClean="0"/>
              <a:t> </a:t>
            </a:r>
            <a:r>
              <a:rPr lang="fr-FR" dirty="0" err="1"/>
              <a:t>Neighbor</a:t>
            </a:r>
            <a:r>
              <a:rPr lang="fr-FR" dirty="0"/>
              <a:t> </a:t>
            </a:r>
            <a:endParaRPr dirty="0">
              <a:sym typeface="Exo 2"/>
            </a:endParaRPr>
          </a:p>
        </p:txBody>
      </p:sp>
      <p:sp>
        <p:nvSpPr>
          <p:cNvPr id="47" name="Google Shape;227;p38"/>
          <p:cNvSpPr txBox="1"/>
          <p:nvPr/>
        </p:nvSpPr>
        <p:spPr>
          <a:xfrm>
            <a:off x="2585225" y="2821727"/>
            <a:ext cx="3368329"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lgn="ctr">
              <a:defRPr b="1">
                <a:solidFill>
                  <a:srgbClr val="FFFFFF"/>
                </a:solidFill>
                <a:latin typeface="Exo 2"/>
                <a:ea typeface="Exo 2"/>
                <a:cs typeface="Exo 2"/>
              </a:defRPr>
            </a:lvl1pPr>
          </a:lstStyle>
          <a:p>
            <a:r>
              <a:rPr lang="fr-FR" dirty="0"/>
              <a:t>polynomial </a:t>
            </a:r>
            <a:r>
              <a:rPr lang="fr-FR" dirty="0" smtClean="0"/>
              <a:t>SVM</a:t>
            </a:r>
            <a:endParaRPr dirty="0">
              <a:sym typeface="Exo 2"/>
            </a:endParaRPr>
          </a:p>
        </p:txBody>
      </p:sp>
      <p:sp>
        <p:nvSpPr>
          <p:cNvPr id="48" name="Google Shape;221;p38"/>
          <p:cNvSpPr/>
          <p:nvPr/>
        </p:nvSpPr>
        <p:spPr>
          <a:xfrm>
            <a:off x="3028615" y="3888203"/>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2;p38"/>
          <p:cNvSpPr/>
          <p:nvPr/>
        </p:nvSpPr>
        <p:spPr>
          <a:xfrm>
            <a:off x="3028615" y="3530569"/>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5;p38"/>
          <p:cNvSpPr txBox="1"/>
          <p:nvPr/>
        </p:nvSpPr>
        <p:spPr>
          <a:xfrm>
            <a:off x="2661770" y="4023999"/>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smtClean="0"/>
              <a:t>Decision</a:t>
            </a:r>
            <a:r>
              <a:rPr lang="fr-FR" dirty="0" smtClean="0"/>
              <a:t> </a:t>
            </a:r>
            <a:r>
              <a:rPr lang="fr-FR" dirty="0" err="1"/>
              <a:t>T</a:t>
            </a:r>
            <a:r>
              <a:rPr lang="fr-FR" dirty="0" err="1" smtClean="0"/>
              <a:t>ree</a:t>
            </a:r>
            <a:endParaRPr dirty="0">
              <a:sym typeface="Exo 2"/>
            </a:endParaRPr>
          </a:p>
        </p:txBody>
      </p:sp>
      <p:sp>
        <p:nvSpPr>
          <p:cNvPr id="51" name="Google Shape;227;p38"/>
          <p:cNvSpPr txBox="1"/>
          <p:nvPr/>
        </p:nvSpPr>
        <p:spPr>
          <a:xfrm>
            <a:off x="2585225" y="3563855"/>
            <a:ext cx="3368329"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MARS</a:t>
            </a:r>
            <a:endParaRPr b="1" dirty="0">
              <a:solidFill>
                <a:srgbClr val="FFFFFF"/>
              </a:solidFill>
              <a:latin typeface="Exo 2"/>
              <a:ea typeface="Exo 2"/>
              <a:cs typeface="Exo 2"/>
              <a:sym typeface="Exo 2"/>
            </a:endParaRPr>
          </a:p>
        </p:txBody>
      </p:sp>
      <p:sp>
        <p:nvSpPr>
          <p:cNvPr id="52" name="Google Shape;222;p38"/>
          <p:cNvSpPr/>
          <p:nvPr/>
        </p:nvSpPr>
        <p:spPr>
          <a:xfrm>
            <a:off x="3028615" y="4259725"/>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7;p38"/>
          <p:cNvSpPr txBox="1"/>
          <p:nvPr/>
        </p:nvSpPr>
        <p:spPr>
          <a:xfrm>
            <a:off x="2585225" y="4293011"/>
            <a:ext cx="3368329" cy="326489"/>
          </a:xfrm>
          <a:prstGeom prst="rect">
            <a:avLst/>
          </a:prstGeom>
          <a:noFill/>
          <a:ln>
            <a:noFill/>
          </a:ln>
        </p:spPr>
        <p:txBody>
          <a:bodyPr spcFirstLastPara="1" wrap="square" lIns="91425" tIns="91425" rIns="91425" bIns="91425" anchor="b" anchorCtr="0">
            <a:noAutofit/>
          </a:bodyPr>
          <a:lstStyle/>
          <a:p>
            <a:pPr algn="ctr"/>
            <a:r>
              <a:rPr lang="fr-FR" b="1" dirty="0" smtClean="0">
                <a:solidFill>
                  <a:srgbClr val="FFFFFF"/>
                </a:solidFill>
                <a:latin typeface="Exo 2"/>
                <a:ea typeface="Exo 2"/>
                <a:cs typeface="Exo 2"/>
              </a:rPr>
              <a:t>Single </a:t>
            </a:r>
            <a:r>
              <a:rPr lang="fr-FR" b="1" dirty="0">
                <a:solidFill>
                  <a:srgbClr val="FFFFFF"/>
                </a:solidFill>
                <a:latin typeface="Exo 2"/>
                <a:ea typeface="Exo 2"/>
                <a:cs typeface="Exo 2"/>
              </a:rPr>
              <a:t>Layer Neural </a:t>
            </a:r>
            <a:r>
              <a:rPr lang="fr-FR" b="1" dirty="0" smtClean="0">
                <a:solidFill>
                  <a:srgbClr val="FFFFFF"/>
                </a:solidFill>
                <a:latin typeface="Exo 2"/>
                <a:ea typeface="Exo 2"/>
                <a:cs typeface="Exo 2"/>
              </a:rPr>
              <a:t>Network</a:t>
            </a:r>
            <a:endParaRPr lang="fr-FR" b="1" dirty="0">
              <a:solidFill>
                <a:srgbClr val="FFFFFF"/>
              </a:solidFill>
              <a:latin typeface="Exo 2"/>
              <a:ea typeface="Exo 2"/>
              <a:cs typeface="Exo 2"/>
            </a:endParaRPr>
          </a:p>
        </p:txBody>
      </p:sp>
      <p:sp>
        <p:nvSpPr>
          <p:cNvPr id="62" name="ZoneTexte 61"/>
          <p:cNvSpPr txBox="1"/>
          <p:nvPr/>
        </p:nvSpPr>
        <p:spPr>
          <a:xfrm>
            <a:off x="6212363" y="2452526"/>
            <a:ext cx="2905721" cy="1323439"/>
          </a:xfrm>
          <a:prstGeom prst="rect">
            <a:avLst/>
          </a:prstGeom>
          <a:noFill/>
        </p:spPr>
        <p:txBody>
          <a:bodyPr wrap="square" rtlCol="0">
            <a:spAutoFit/>
          </a:bodyPr>
          <a:lstStyle/>
          <a:p>
            <a:pPr marL="285750" indent="-285750">
              <a:buFont typeface="Arial" panose="020B0604020202020204" pitchFamily="34" charset="0"/>
              <a:buChar char="•"/>
            </a:pPr>
            <a:r>
              <a:rPr lang="fr-FR" sz="1600" dirty="0" err="1">
                <a:solidFill>
                  <a:srgbClr val="434343"/>
                </a:solidFill>
                <a:uFill>
                  <a:noFill/>
                </a:uFill>
                <a:latin typeface="Roboto Condensed Light"/>
                <a:ea typeface="Roboto Condensed Light"/>
                <a:cs typeface="Roboto Condensed Light"/>
                <a:sym typeface="Roboto Condensed Light"/>
              </a:rPr>
              <a:t>Tuning</a:t>
            </a:r>
            <a:r>
              <a:rPr lang="fr-FR" sz="1600" dirty="0">
                <a:solidFill>
                  <a:srgbClr val="434343"/>
                </a:solidFill>
                <a:uFill>
                  <a:noFill/>
                </a:uFill>
                <a:latin typeface="Roboto Condensed Light"/>
                <a:ea typeface="Roboto Condensed Light"/>
                <a:cs typeface="Roboto Condensed Light"/>
                <a:sym typeface="Roboto Condensed Light"/>
              </a:rPr>
              <a:t> les </a:t>
            </a:r>
            <a:r>
              <a:rPr lang="fr-FR" sz="1600" dirty="0" err="1">
                <a:solidFill>
                  <a:srgbClr val="434343"/>
                </a:solidFill>
                <a:uFill>
                  <a:noFill/>
                </a:uFill>
                <a:latin typeface="Roboto Condensed Light"/>
                <a:ea typeface="Roboto Condensed Light"/>
                <a:cs typeface="Roboto Condensed Light"/>
                <a:sym typeface="Roboto Condensed Light"/>
              </a:rPr>
              <a:t>differents</a:t>
            </a:r>
            <a:r>
              <a:rPr lang="fr-FR" sz="1600" dirty="0">
                <a:solidFill>
                  <a:srgbClr val="434343"/>
                </a:solidFill>
                <a:uFill>
                  <a:noFill/>
                </a:uFill>
                <a:latin typeface="Roboto Condensed Light"/>
                <a:ea typeface="Roboto Condensed Light"/>
                <a:cs typeface="Roboto Condensed Light"/>
                <a:sym typeface="Roboto Condensed Light"/>
              </a:rPr>
              <a:t> paramètres : </a:t>
            </a:r>
            <a:r>
              <a:rPr lang="fr-FR" sz="1600" dirty="0" err="1">
                <a:solidFill>
                  <a:srgbClr val="0070C0"/>
                </a:solidFill>
                <a:uFill>
                  <a:noFill/>
                </a:uFill>
                <a:latin typeface="Roboto Condensed Light"/>
                <a:ea typeface="Roboto Condensed Light"/>
                <a:cs typeface="Roboto Condensed Light"/>
                <a:sym typeface="Roboto Condensed Light"/>
              </a:rPr>
              <a:t>trees</a:t>
            </a:r>
            <a:r>
              <a:rPr lang="fr-FR" sz="1600" dirty="0">
                <a:solidFill>
                  <a:srgbClr val="0070C0"/>
                </a:solidFill>
                <a:uFill>
                  <a:noFill/>
                </a:uFill>
                <a:latin typeface="Roboto Condensed Light"/>
                <a:ea typeface="Roboto Condensed Light"/>
                <a:cs typeface="Roboto Condensed Light"/>
                <a:sym typeface="Roboto Condensed Light"/>
              </a:rPr>
              <a:t>, </a:t>
            </a:r>
            <a:r>
              <a:rPr lang="fr-FR" sz="1600" dirty="0" err="1">
                <a:solidFill>
                  <a:srgbClr val="0070C0"/>
                </a:solidFill>
                <a:uFill>
                  <a:noFill/>
                </a:uFill>
                <a:latin typeface="Roboto Condensed Light"/>
                <a:ea typeface="Roboto Condensed Light"/>
                <a:cs typeface="Roboto Condensed Light"/>
                <a:sym typeface="Roboto Condensed Light"/>
              </a:rPr>
              <a:t>tree_depth</a:t>
            </a:r>
            <a:r>
              <a:rPr lang="fr-FR" sz="1600" dirty="0">
                <a:solidFill>
                  <a:srgbClr val="0070C0"/>
                </a:solidFill>
                <a:uFill>
                  <a:noFill/>
                </a:uFill>
                <a:latin typeface="Roboto Condensed Light"/>
                <a:ea typeface="Roboto Condensed Light"/>
                <a:cs typeface="Roboto Condensed Light"/>
                <a:sym typeface="Roboto Condensed Light"/>
              </a:rPr>
              <a:t>, </a:t>
            </a:r>
            <a:r>
              <a:rPr lang="fr-FR" sz="1600" dirty="0" err="1" smtClean="0">
                <a:solidFill>
                  <a:srgbClr val="0070C0"/>
                </a:solidFill>
                <a:uFill>
                  <a:noFill/>
                </a:uFill>
                <a:latin typeface="Roboto Condensed Light"/>
                <a:ea typeface="Roboto Condensed Light"/>
                <a:cs typeface="Roboto Condensed Light"/>
                <a:sym typeface="Roboto Condensed Light"/>
              </a:rPr>
              <a:t>epochs</a:t>
            </a:r>
            <a:r>
              <a:rPr lang="fr-FR" sz="1600" dirty="0" smtClean="0">
                <a:solidFill>
                  <a:srgbClr val="0070C0"/>
                </a:solidFill>
                <a:uFill>
                  <a:noFill/>
                </a:uFill>
                <a:latin typeface="Roboto Condensed Light"/>
                <a:ea typeface="Roboto Condensed Light"/>
                <a:cs typeface="Roboto Condensed Light"/>
                <a:sym typeface="Roboto Condensed Light"/>
              </a:rPr>
              <a:t>…</a:t>
            </a:r>
          </a:p>
          <a:p>
            <a:pPr marL="285750" indent="-285750">
              <a:buFont typeface="Arial" panose="020B0604020202020204" pitchFamily="34" charset="0"/>
              <a:buChar char="•"/>
            </a:pPr>
            <a:r>
              <a:rPr lang="fr-FR" sz="1600" dirty="0" smtClean="0">
                <a:solidFill>
                  <a:srgbClr val="434343"/>
                </a:solidFill>
                <a:uFill>
                  <a:noFill/>
                </a:uFill>
                <a:latin typeface="Roboto Condensed Light"/>
                <a:ea typeface="Roboto Condensed Light"/>
                <a:cs typeface="Roboto Condensed Light"/>
                <a:sym typeface="Roboto Condensed Light"/>
              </a:rPr>
              <a:t>10 </a:t>
            </a:r>
            <a:r>
              <a:rPr lang="fr-FR" sz="1600" dirty="0" err="1">
                <a:solidFill>
                  <a:srgbClr val="434343"/>
                </a:solidFill>
                <a:uFill>
                  <a:noFill/>
                </a:uFill>
                <a:latin typeface="Roboto Condensed Light"/>
                <a:ea typeface="Roboto Condensed Light"/>
                <a:cs typeface="Roboto Condensed Light"/>
                <a:sym typeface="Roboto Condensed Light"/>
              </a:rPr>
              <a:t>tuning</a:t>
            </a:r>
            <a:r>
              <a:rPr lang="fr-FR" sz="1600" dirty="0">
                <a:solidFill>
                  <a:srgbClr val="434343"/>
                </a:solidFill>
                <a:uFill>
                  <a:noFill/>
                </a:uFill>
                <a:latin typeface="Roboto Condensed Light"/>
                <a:ea typeface="Roboto Condensed Light"/>
                <a:cs typeface="Roboto Condensed Light"/>
                <a:sym typeface="Roboto Condensed Light"/>
              </a:rPr>
              <a:t> par modèle </a:t>
            </a:r>
            <a:r>
              <a:rPr lang="fr-FR" sz="1600" dirty="0" smtClean="0">
                <a:solidFill>
                  <a:srgbClr val="0070C0"/>
                </a:solidFill>
                <a:uFill>
                  <a:noFill/>
                </a:uFill>
                <a:latin typeface="Roboto Condensed Light"/>
                <a:ea typeface="Roboto Condensed Light"/>
                <a:cs typeface="Roboto Condensed Light"/>
                <a:sym typeface="Roboto Condensed Light"/>
              </a:rPr>
              <a:t>(littérature)</a:t>
            </a:r>
            <a:endParaRPr lang="fr-FR" sz="1600" dirty="0">
              <a:solidFill>
                <a:srgbClr val="0070C0"/>
              </a:solidFill>
              <a:uFill>
                <a:noFill/>
              </a:uFill>
              <a:latin typeface="Roboto Condensed Light"/>
              <a:ea typeface="Roboto Condensed Light"/>
              <a:cs typeface="Roboto Condensed Light"/>
              <a:sym typeface="Roboto Condensed Light"/>
            </a:endParaRPr>
          </a:p>
        </p:txBody>
      </p:sp>
      <p:sp>
        <p:nvSpPr>
          <p:cNvPr id="63" name="Accolade fermante 62"/>
          <p:cNvSpPr/>
          <p:nvPr/>
        </p:nvSpPr>
        <p:spPr>
          <a:xfrm>
            <a:off x="5768975" y="1536159"/>
            <a:ext cx="254000" cy="2817686"/>
          </a:xfrm>
          <a:prstGeom prst="rightBrace">
            <a:avLst/>
          </a:prstGeom>
          <a:ln w="38100">
            <a:solidFill>
              <a:srgbClr val="0A0E1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67" name="Image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6556" y="108830"/>
            <a:ext cx="918401" cy="1060366"/>
          </a:xfrm>
          <a:prstGeom prst="rect">
            <a:avLst/>
          </a:prstGeom>
        </p:spPr>
      </p:pic>
      <p:pic>
        <p:nvPicPr>
          <p:cNvPr id="68" name="Image 6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98" y="1536159"/>
            <a:ext cx="2577183" cy="2623480"/>
          </a:xfrm>
          <a:prstGeom prst="rect">
            <a:avLst/>
          </a:prstGeom>
        </p:spPr>
      </p:pic>
    </p:spTree>
    <p:extLst>
      <p:ext uri="{BB962C8B-B14F-4D97-AF65-F5344CB8AC3E}">
        <p14:creationId xmlns:p14="http://schemas.microsoft.com/office/powerpoint/2010/main" val="29058905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870650" y="725100"/>
            <a:ext cx="6919200" cy="3510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Roboto Condensed Light"/>
              <a:buAutoNum type="arabicPeriod"/>
            </a:pPr>
            <a:r>
              <a:rPr lang="en" b="1" dirty="0" smtClean="0">
                <a:solidFill>
                  <a:srgbClr val="434343"/>
                </a:solidFill>
              </a:rPr>
              <a:t>Contexte et problématiques</a:t>
            </a:r>
          </a:p>
          <a:p>
            <a:pPr lvl="1">
              <a:spcBef>
                <a:spcPts val="0"/>
              </a:spcBef>
              <a:buFont typeface="Roboto Condensed Light"/>
              <a:buAutoNum type="arabicPeriod"/>
            </a:pPr>
            <a:r>
              <a:rPr lang="en" dirty="0" smtClean="0">
                <a:solidFill>
                  <a:srgbClr val="434343"/>
                </a:solidFill>
              </a:rPr>
              <a:t>Problématique 1 : Prédire le niveau de gravité (0 et 1) des personnes accidentées sur la route et identifier les </a:t>
            </a:r>
            <a:r>
              <a:rPr lang="en" dirty="0" smtClean="0">
                <a:solidFill>
                  <a:srgbClr val="434343"/>
                </a:solidFill>
              </a:rPr>
              <a:t>contributeur </a:t>
            </a:r>
            <a:r>
              <a:rPr lang="en" dirty="0" smtClean="0">
                <a:solidFill>
                  <a:srgbClr val="434343"/>
                </a:solidFill>
              </a:rPr>
              <a:t>d’accidents</a:t>
            </a:r>
          </a:p>
          <a:p>
            <a:pPr lvl="1">
              <a:spcBef>
                <a:spcPts val="0"/>
              </a:spcBef>
              <a:buFont typeface="Roboto Condensed Light"/>
              <a:buAutoNum type="arabicPeriod"/>
            </a:pPr>
            <a:r>
              <a:rPr lang="en" dirty="0" smtClean="0">
                <a:solidFill>
                  <a:srgbClr val="434343"/>
                </a:solidFill>
              </a:rPr>
              <a:t>Problématique 2 </a:t>
            </a:r>
            <a:r>
              <a:rPr lang="en" dirty="0">
                <a:solidFill>
                  <a:srgbClr val="434343"/>
                </a:solidFill>
              </a:rPr>
              <a:t>: </a:t>
            </a:r>
            <a:r>
              <a:rPr lang="en" dirty="0" smtClean="0">
                <a:solidFill>
                  <a:srgbClr val="434343"/>
                </a:solidFill>
              </a:rPr>
              <a:t>Prédire le nombre d’accidents routiers journalière (time series) </a:t>
            </a:r>
            <a:r>
              <a:rPr lang="en" b="1" i="1" dirty="0" smtClean="0">
                <a:solidFill>
                  <a:srgbClr val="434343"/>
                </a:solidFill>
              </a:rPr>
              <a:t>Optionnel</a:t>
            </a:r>
          </a:p>
          <a:p>
            <a:pPr marL="457200" lvl="0" indent="-304800" algn="l" rtl="0">
              <a:spcBef>
                <a:spcPts val="0"/>
              </a:spcBef>
              <a:spcAft>
                <a:spcPts val="0"/>
              </a:spcAft>
              <a:buSzPts val="1200"/>
              <a:buFont typeface="Roboto Condensed Light"/>
              <a:buAutoNum type="arabicPeriod"/>
            </a:pPr>
            <a:endParaRPr b="1" dirty="0">
              <a:solidFill>
                <a:srgbClr val="434343"/>
              </a:solidFill>
            </a:endParaRPr>
          </a:p>
          <a:p>
            <a:pPr marL="457200" lvl="0" indent="-304800" algn="l" rtl="0">
              <a:spcBef>
                <a:spcPts val="0"/>
              </a:spcBef>
              <a:spcAft>
                <a:spcPts val="0"/>
              </a:spcAft>
              <a:buSzPts val="1200"/>
              <a:buFont typeface="Roboto Condensed Light"/>
              <a:buAutoNum type="arabicPeriod"/>
            </a:pPr>
            <a:r>
              <a:rPr lang="en" b="1" dirty="0" smtClean="0">
                <a:solidFill>
                  <a:srgbClr val="434343"/>
                </a:solidFill>
              </a:rPr>
              <a:t>Matériel et Méthode</a:t>
            </a:r>
          </a:p>
          <a:p>
            <a:pPr lvl="1">
              <a:spcBef>
                <a:spcPts val="0"/>
              </a:spcBef>
              <a:buFont typeface="Roboto Condensed Light"/>
              <a:buAutoNum type="arabicPeriod"/>
            </a:pPr>
            <a:r>
              <a:rPr lang="en" dirty="0" smtClean="0">
                <a:solidFill>
                  <a:srgbClr val="434343"/>
                </a:solidFill>
              </a:rPr>
              <a:t>3 Data sources &amp; </a:t>
            </a:r>
            <a:r>
              <a:rPr lang="fr-FR" dirty="0" smtClean="0">
                <a:solidFill>
                  <a:srgbClr val="434343"/>
                </a:solidFill>
              </a:rPr>
              <a:t>data </a:t>
            </a:r>
            <a:r>
              <a:rPr lang="fr-FR" dirty="0" err="1" smtClean="0">
                <a:solidFill>
                  <a:srgbClr val="434343"/>
                </a:solidFill>
              </a:rPr>
              <a:t>preprocessing</a:t>
            </a:r>
            <a:r>
              <a:rPr lang="fr-FR" dirty="0" smtClean="0">
                <a:solidFill>
                  <a:srgbClr val="434343"/>
                </a:solidFill>
              </a:rPr>
              <a:t> (nettoyage, recodage…)</a:t>
            </a:r>
            <a:endParaRPr lang="en" dirty="0" smtClean="0">
              <a:solidFill>
                <a:srgbClr val="434343"/>
              </a:solidFill>
            </a:endParaRPr>
          </a:p>
          <a:p>
            <a:pPr lvl="1">
              <a:spcBef>
                <a:spcPts val="0"/>
              </a:spcBef>
              <a:buFont typeface="Roboto Condensed Light"/>
              <a:buAutoNum type="arabicPeriod"/>
            </a:pPr>
            <a:r>
              <a:rPr lang="en" dirty="0" smtClean="0">
                <a:solidFill>
                  <a:srgbClr val="434343"/>
                </a:solidFill>
              </a:rPr>
              <a:t>Statistique descriptive</a:t>
            </a:r>
          </a:p>
          <a:p>
            <a:pPr lvl="1">
              <a:spcBef>
                <a:spcPts val="0"/>
              </a:spcBef>
              <a:buFont typeface="Roboto Condensed Light"/>
              <a:buAutoNum type="arabicPeriod"/>
            </a:pPr>
            <a:r>
              <a:rPr lang="fr-FR" dirty="0" err="1" smtClean="0">
                <a:solidFill>
                  <a:srgbClr val="434343"/>
                </a:solidFill>
              </a:rPr>
              <a:t>Feature</a:t>
            </a:r>
            <a:r>
              <a:rPr lang="fr-FR" dirty="0" smtClean="0">
                <a:solidFill>
                  <a:srgbClr val="434343"/>
                </a:solidFill>
              </a:rPr>
              <a:t> engineering</a:t>
            </a:r>
          </a:p>
          <a:p>
            <a:pPr lvl="2">
              <a:spcBef>
                <a:spcPts val="0"/>
              </a:spcBef>
              <a:buFont typeface="Roboto Condensed Light"/>
              <a:buAutoNum type="arabicPeriod"/>
            </a:pPr>
            <a:r>
              <a:rPr lang="fr-FR" dirty="0">
                <a:solidFill>
                  <a:srgbClr val="434343"/>
                </a:solidFill>
              </a:rPr>
              <a:t>Sélection de </a:t>
            </a:r>
            <a:r>
              <a:rPr lang="fr-FR" dirty="0" smtClean="0">
                <a:solidFill>
                  <a:srgbClr val="434343"/>
                </a:solidFill>
              </a:rPr>
              <a:t>variables (corrélation…)</a:t>
            </a:r>
          </a:p>
          <a:p>
            <a:pPr lvl="2">
              <a:spcBef>
                <a:spcPts val="0"/>
              </a:spcBef>
              <a:buFont typeface="Roboto Condensed Light"/>
              <a:buAutoNum type="arabicPeriod"/>
            </a:pPr>
            <a:r>
              <a:rPr lang="fr-FR" dirty="0">
                <a:solidFill>
                  <a:srgbClr val="434343"/>
                </a:solidFill>
              </a:rPr>
              <a:t>Data </a:t>
            </a:r>
            <a:r>
              <a:rPr lang="fr-FR" dirty="0" smtClean="0">
                <a:solidFill>
                  <a:srgbClr val="434343"/>
                </a:solidFill>
              </a:rPr>
              <a:t>transformation: Interaction, </a:t>
            </a:r>
            <a:r>
              <a:rPr lang="fr-FR" dirty="0" err="1" smtClean="0">
                <a:solidFill>
                  <a:srgbClr val="434343"/>
                </a:solidFill>
              </a:rPr>
              <a:t>Spline</a:t>
            </a:r>
            <a:r>
              <a:rPr lang="fr-FR" dirty="0" smtClean="0">
                <a:solidFill>
                  <a:srgbClr val="434343"/>
                </a:solidFill>
              </a:rPr>
              <a:t>…</a:t>
            </a:r>
          </a:p>
          <a:p>
            <a:pPr lvl="1">
              <a:spcBef>
                <a:spcPts val="0"/>
              </a:spcBef>
              <a:buFont typeface="Roboto Condensed Light"/>
              <a:buAutoNum type="arabicPeriod"/>
            </a:pPr>
            <a:r>
              <a:rPr lang="fr-FR" dirty="0" smtClean="0">
                <a:solidFill>
                  <a:srgbClr val="434343"/>
                </a:solidFill>
              </a:rPr>
              <a:t>Modélisation</a:t>
            </a:r>
          </a:p>
          <a:p>
            <a:pPr lvl="2">
              <a:spcBef>
                <a:spcPts val="0"/>
              </a:spcBef>
              <a:buFont typeface="Roboto Condensed Light"/>
              <a:buAutoNum type="arabicPeriod"/>
            </a:pPr>
            <a:r>
              <a:rPr lang="fr-FR" dirty="0" smtClean="0">
                <a:solidFill>
                  <a:srgbClr val="434343"/>
                </a:solidFill>
              </a:rPr>
              <a:t>Comparaison de modèles (</a:t>
            </a:r>
            <a:r>
              <a:rPr lang="fr-FR" dirty="0" err="1" smtClean="0">
                <a:solidFill>
                  <a:srgbClr val="434343"/>
                </a:solidFill>
              </a:rPr>
              <a:t>tidymodel</a:t>
            </a:r>
            <a:r>
              <a:rPr lang="fr-FR" dirty="0" smtClean="0">
                <a:solidFill>
                  <a:srgbClr val="434343"/>
                </a:solidFill>
              </a:rPr>
              <a:t> </a:t>
            </a:r>
            <a:r>
              <a:rPr lang="fr-FR" dirty="0" err="1" smtClean="0">
                <a:solidFill>
                  <a:srgbClr val="434343"/>
                </a:solidFill>
              </a:rPr>
              <a:t>workflowset</a:t>
            </a:r>
            <a:r>
              <a:rPr lang="fr-FR" dirty="0" smtClean="0">
                <a:solidFill>
                  <a:srgbClr val="434343"/>
                </a:solidFill>
              </a:rPr>
              <a:t> &amp; </a:t>
            </a:r>
            <a:r>
              <a:rPr lang="fr-FR" dirty="0" err="1" smtClean="0">
                <a:solidFill>
                  <a:srgbClr val="434343"/>
                </a:solidFill>
              </a:rPr>
              <a:t>DeepLearning</a:t>
            </a:r>
            <a:r>
              <a:rPr lang="fr-FR" dirty="0" smtClean="0">
                <a:solidFill>
                  <a:srgbClr val="434343"/>
                </a:solidFill>
              </a:rPr>
              <a:t> </a:t>
            </a:r>
            <a:r>
              <a:rPr lang="fr-FR" dirty="0" err="1" smtClean="0">
                <a:solidFill>
                  <a:srgbClr val="434343"/>
                </a:solidFill>
              </a:rPr>
              <a:t>Keras</a:t>
            </a:r>
            <a:r>
              <a:rPr lang="fr-FR" dirty="0" smtClean="0">
                <a:solidFill>
                  <a:srgbClr val="434343"/>
                </a:solidFill>
              </a:rPr>
              <a:t>)</a:t>
            </a:r>
          </a:p>
          <a:p>
            <a:pPr lvl="2">
              <a:spcBef>
                <a:spcPts val="0"/>
              </a:spcBef>
              <a:buFont typeface="Roboto Condensed Light"/>
              <a:buAutoNum type="arabicPeriod"/>
            </a:pPr>
            <a:r>
              <a:rPr lang="fr-FR" dirty="0" smtClean="0">
                <a:solidFill>
                  <a:srgbClr val="434343"/>
                </a:solidFill>
              </a:rPr>
              <a:t>Evaluation de performance (</a:t>
            </a:r>
            <a:r>
              <a:rPr lang="fr-FR" dirty="0" err="1" smtClean="0">
                <a:solidFill>
                  <a:srgbClr val="434343"/>
                </a:solidFill>
              </a:rPr>
              <a:t>Tuning</a:t>
            </a:r>
            <a:r>
              <a:rPr lang="fr-FR" dirty="0" smtClean="0">
                <a:solidFill>
                  <a:srgbClr val="434343"/>
                </a:solidFill>
              </a:rPr>
              <a:t>, </a:t>
            </a:r>
            <a:r>
              <a:rPr lang="fr-FR" dirty="0" err="1" smtClean="0">
                <a:solidFill>
                  <a:srgbClr val="434343"/>
                </a:solidFill>
              </a:rPr>
              <a:t>Metric</a:t>
            </a:r>
            <a:r>
              <a:rPr lang="fr-FR" dirty="0" smtClean="0">
                <a:solidFill>
                  <a:srgbClr val="434343"/>
                </a:solidFill>
              </a:rPr>
              <a:t>, prédictions )</a:t>
            </a:r>
          </a:p>
          <a:p>
            <a:pPr lvl="1">
              <a:spcBef>
                <a:spcPts val="0"/>
              </a:spcBef>
              <a:buFont typeface="Roboto Condensed Light"/>
              <a:buAutoNum type="arabicPeriod"/>
            </a:pPr>
            <a:r>
              <a:rPr lang="fr-FR" dirty="0" smtClean="0">
                <a:solidFill>
                  <a:srgbClr val="434343"/>
                </a:solidFill>
              </a:rPr>
              <a:t>Data Visualisation</a:t>
            </a:r>
          </a:p>
          <a:p>
            <a:pPr lvl="1">
              <a:spcBef>
                <a:spcPts val="0"/>
              </a:spcBef>
              <a:buFont typeface="Roboto Condensed Light"/>
              <a:buAutoNum type="arabicPeriod"/>
            </a:pPr>
            <a:r>
              <a:rPr lang="fr-FR" dirty="0" err="1">
                <a:solidFill>
                  <a:srgbClr val="434343"/>
                </a:solidFill>
              </a:rPr>
              <a:t>Interpretable</a:t>
            </a:r>
            <a:r>
              <a:rPr lang="fr-FR" dirty="0">
                <a:solidFill>
                  <a:srgbClr val="434343"/>
                </a:solidFill>
              </a:rPr>
              <a:t> Machine </a:t>
            </a:r>
            <a:r>
              <a:rPr lang="fr-FR" dirty="0" smtClean="0">
                <a:solidFill>
                  <a:srgbClr val="434343"/>
                </a:solidFill>
              </a:rPr>
              <a:t>Learning</a:t>
            </a:r>
          </a:p>
          <a:p>
            <a:pPr lvl="2">
              <a:spcBef>
                <a:spcPts val="0"/>
              </a:spcBef>
              <a:buFont typeface="Roboto Condensed Light"/>
              <a:buAutoNum type="arabicPeriod"/>
            </a:pPr>
            <a:r>
              <a:rPr lang="fr-FR" dirty="0" err="1"/>
              <a:t>Interpretable</a:t>
            </a:r>
            <a:r>
              <a:rPr lang="fr-FR" dirty="0"/>
              <a:t> </a:t>
            </a:r>
            <a:r>
              <a:rPr lang="fr-FR" dirty="0" smtClean="0"/>
              <a:t>Models (ex </a:t>
            </a:r>
            <a:r>
              <a:rPr lang="fr-FR" dirty="0" err="1" smtClean="0"/>
              <a:t>logistic</a:t>
            </a:r>
            <a:r>
              <a:rPr lang="fr-FR" dirty="0" smtClean="0"/>
              <a:t>)</a:t>
            </a:r>
          </a:p>
          <a:p>
            <a:pPr lvl="2">
              <a:spcBef>
                <a:spcPts val="0"/>
              </a:spcBef>
              <a:buFont typeface="Roboto Condensed Light"/>
              <a:buAutoNum type="arabicPeriod"/>
            </a:pPr>
            <a:r>
              <a:rPr lang="fr-FR" dirty="0"/>
              <a:t>Model-</a:t>
            </a:r>
            <a:r>
              <a:rPr lang="fr-FR" dirty="0" err="1"/>
              <a:t>Agnostic</a:t>
            </a:r>
            <a:r>
              <a:rPr lang="fr-FR" dirty="0"/>
              <a:t> </a:t>
            </a:r>
            <a:r>
              <a:rPr lang="fr-FR" dirty="0" err="1" smtClean="0"/>
              <a:t>Methods</a:t>
            </a:r>
            <a:r>
              <a:rPr lang="fr-FR" dirty="0"/>
              <a:t> (Partial </a:t>
            </a:r>
            <a:r>
              <a:rPr lang="fr-FR" dirty="0" err="1"/>
              <a:t>Dependence</a:t>
            </a:r>
            <a:r>
              <a:rPr lang="fr-FR" dirty="0"/>
              <a:t> Plot and </a:t>
            </a:r>
            <a:r>
              <a:rPr lang="fr-FR" dirty="0" err="1" smtClean="0"/>
              <a:t>Individual</a:t>
            </a:r>
            <a:r>
              <a:rPr lang="fr-FR" dirty="0" smtClean="0"/>
              <a:t> </a:t>
            </a:r>
            <a:r>
              <a:rPr lang="fr-FR" dirty="0" err="1"/>
              <a:t>Conditional</a:t>
            </a:r>
            <a:r>
              <a:rPr lang="fr-FR" dirty="0"/>
              <a:t> </a:t>
            </a:r>
            <a:r>
              <a:rPr lang="fr-FR" dirty="0" smtClean="0"/>
              <a:t>Expectation)</a:t>
            </a:r>
          </a:p>
          <a:p>
            <a:pPr marL="1066800" lvl="2" indent="0">
              <a:spcBef>
                <a:spcPts val="0"/>
              </a:spcBef>
              <a:buNone/>
            </a:pPr>
            <a:endParaRPr lang="fr-FR" dirty="0"/>
          </a:p>
          <a:p>
            <a:pPr lvl="0" indent="-304800">
              <a:buSzPts val="1200"/>
              <a:buFont typeface="Roboto Condensed Light"/>
              <a:buAutoNum type="arabicPeriod"/>
            </a:pPr>
            <a:r>
              <a:rPr lang="en" b="1" dirty="0" smtClean="0">
                <a:solidFill>
                  <a:srgbClr val="434343"/>
                </a:solidFill>
              </a:rPr>
              <a:t>Resultats</a:t>
            </a:r>
          </a:p>
          <a:p>
            <a:pPr lvl="0" indent="-304800">
              <a:buSzPts val="1200"/>
              <a:buFont typeface="Roboto Condensed Light"/>
              <a:buAutoNum type="arabicPeriod"/>
            </a:pPr>
            <a:endParaRPr lang="en" b="1" dirty="0">
              <a:solidFill>
                <a:srgbClr val="434343"/>
              </a:solidFill>
            </a:endParaRPr>
          </a:p>
          <a:p>
            <a:pPr lvl="0" indent="-304800">
              <a:buSzPts val="1200"/>
              <a:buFont typeface="Roboto Condensed Light"/>
              <a:buAutoNum type="arabicPeriod"/>
            </a:pPr>
            <a:r>
              <a:rPr lang="en" b="1" dirty="0">
                <a:solidFill>
                  <a:srgbClr val="434343"/>
                </a:solidFill>
              </a:rPr>
              <a:t>Pespectives</a:t>
            </a:r>
          </a:p>
          <a:p>
            <a:pPr lvl="2">
              <a:spcBef>
                <a:spcPts val="0"/>
              </a:spcBef>
              <a:buFont typeface="Roboto Condensed Light"/>
              <a:buAutoNum type="arabicPeriod"/>
            </a:pPr>
            <a:endParaRPr lang="fr-FR" b="1" dirty="0" smtClean="0"/>
          </a:p>
          <a:p>
            <a:pPr lvl="2">
              <a:spcBef>
                <a:spcPts val="0"/>
              </a:spcBef>
              <a:buFont typeface="Roboto Condensed Light"/>
              <a:buAutoNum type="arabicPeriod"/>
            </a:pPr>
            <a:endParaRPr lang="fr-FR" b="1" dirty="0"/>
          </a:p>
          <a:p>
            <a:pPr lvl="2">
              <a:spcBef>
                <a:spcPts val="0"/>
              </a:spcBef>
              <a:buFont typeface="Roboto Condensed Light"/>
              <a:buAutoNum type="arabicPeriod"/>
            </a:pPr>
            <a:endParaRPr lang="fr-FR" dirty="0" smtClean="0">
              <a:solidFill>
                <a:srgbClr val="434343"/>
              </a:solidFill>
            </a:endParaRPr>
          </a:p>
          <a:p>
            <a:pPr lvl="2">
              <a:spcBef>
                <a:spcPts val="0"/>
              </a:spcBef>
              <a:buFont typeface="Roboto Condensed Light"/>
              <a:buAutoNum type="arabicPeriod"/>
            </a:pPr>
            <a:endParaRPr lang="fr-FR" dirty="0" smtClean="0">
              <a:solidFill>
                <a:srgbClr val="434343"/>
              </a:solidFill>
            </a:endParaRPr>
          </a:p>
          <a:p>
            <a:pPr lvl="1">
              <a:spcBef>
                <a:spcPts val="0"/>
              </a:spcBef>
              <a:buFont typeface="Roboto Condensed Light"/>
              <a:buAutoNum type="arabicPeriod"/>
            </a:pPr>
            <a:endParaRPr lang="fr-FR" dirty="0" smtClean="0">
              <a:solidFill>
                <a:srgbClr val="434343"/>
              </a:solidFill>
            </a:endParaRPr>
          </a:p>
          <a:p>
            <a:pPr lvl="2">
              <a:spcBef>
                <a:spcPts val="0"/>
              </a:spcBef>
              <a:buFont typeface="Roboto Condensed Light"/>
              <a:buAutoNum type="arabicPeriod"/>
            </a:pPr>
            <a:endParaRPr lang="fr-FR" dirty="0" smtClean="0">
              <a:solidFill>
                <a:srgbClr val="434343"/>
              </a:solidFill>
            </a:endParaRPr>
          </a:p>
          <a:p>
            <a:pPr marL="457200" lvl="0" indent="-304800" algn="l" rtl="0">
              <a:spcBef>
                <a:spcPts val="0"/>
              </a:spcBef>
              <a:spcAft>
                <a:spcPts val="0"/>
              </a:spcAft>
              <a:buSzPts val="1200"/>
              <a:buFont typeface="Roboto Condensed Light"/>
              <a:buAutoNum type="arabicPeriod"/>
            </a:pPr>
            <a:r>
              <a:rPr lang="en" dirty="0" smtClean="0">
                <a:solidFill>
                  <a:srgbClr val="434343"/>
                </a:solidFill>
              </a:rPr>
              <a:t>Résultat</a:t>
            </a:r>
          </a:p>
          <a:p>
            <a:pPr lvl="1">
              <a:spcBef>
                <a:spcPts val="0"/>
              </a:spcBef>
              <a:buFont typeface="Roboto Condensed Light"/>
              <a:buAutoNum type="arabicPeriod"/>
            </a:pPr>
            <a:r>
              <a:rPr lang="en" dirty="0" smtClean="0">
                <a:solidFill>
                  <a:srgbClr val="434343"/>
                </a:solidFill>
              </a:rPr>
              <a:t>A </a:t>
            </a:r>
            <a:r>
              <a:rPr lang="en" b="1" dirty="0">
                <a:solidFill>
                  <a:srgbClr val="434343"/>
                </a:solidFill>
                <a:uFill>
                  <a:noFill/>
                </a:uFill>
                <a:latin typeface="Roboto Condensed"/>
                <a:ea typeface="Roboto Condensed"/>
                <a:cs typeface="Roboto Condensed"/>
                <a:sym typeface="Roboto Condensed"/>
                <a:hlinkClick r:id="rId3"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resources</a:t>
            </a:r>
            <a:r>
              <a:rPr lang="en" dirty="0">
                <a:solidFill>
                  <a:srgbClr val="434343"/>
                </a:solidFill>
                <a:uFill>
                  <a:noFill/>
                </a:uFill>
                <a:hlinkClick r:id="rId3"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 </a:t>
            </a:r>
            <a:r>
              <a:rPr lang="en" dirty="0">
                <a:solidFill>
                  <a:srgbClr val="434343"/>
                </a:solidFill>
              </a:rPr>
              <a:t>slide, where you’ll find links to all the elements used in the template.</a:t>
            </a:r>
            <a:endParaRPr dirty="0">
              <a:solidFill>
                <a:srgbClr val="434343"/>
              </a:solidFill>
            </a:endParaRPr>
          </a:p>
          <a:p>
            <a:pPr marL="457200" lvl="0" indent="-304800" algn="l" rtl="0">
              <a:spcBef>
                <a:spcPts val="0"/>
              </a:spcBef>
              <a:spcAft>
                <a:spcPts val="0"/>
              </a:spcAft>
              <a:buSzPts val="1200"/>
              <a:buFont typeface="Roboto Condensed Light"/>
              <a:buAutoNum type="arabicPeriod"/>
            </a:pPr>
            <a:r>
              <a:rPr lang="en" b="1" dirty="0">
                <a:solidFill>
                  <a:srgbClr val="434343"/>
                </a:solidFill>
                <a:uFill>
                  <a:noFill/>
                </a:uFill>
                <a:latin typeface="Roboto Condensed"/>
                <a:ea typeface="Roboto Condensed"/>
                <a:cs typeface="Roboto Condensed"/>
                <a:sym typeface="Roboto Condensed"/>
                <a:hlinkClick r:id="rId4"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Instructions for use</a:t>
            </a:r>
            <a:r>
              <a:rPr lang="en" dirty="0">
                <a:solidFill>
                  <a:srgbClr val="434343"/>
                </a:solidFill>
              </a:rPr>
              <a:t>.</a:t>
            </a:r>
            <a:endParaRPr dirty="0">
              <a:solidFill>
                <a:srgbClr val="434343"/>
              </a:solidFill>
            </a:endParaRPr>
          </a:p>
          <a:p>
            <a:pPr marL="457200" lvl="0" indent="-304800" algn="l" rtl="0">
              <a:spcBef>
                <a:spcPts val="0"/>
              </a:spcBef>
              <a:spcAft>
                <a:spcPts val="0"/>
              </a:spcAft>
              <a:buSzPts val="1200"/>
              <a:buFont typeface="Roboto Condensed Light"/>
              <a:buAutoNum type="arabicPeriod"/>
            </a:pPr>
            <a:r>
              <a:rPr lang="en" dirty="0">
                <a:solidFill>
                  <a:srgbClr val="434343"/>
                </a:solidFill>
              </a:rPr>
              <a:t>Final slides with: </a:t>
            </a:r>
            <a:endParaRPr dirty="0">
              <a:solidFill>
                <a:srgbClr val="434343"/>
              </a:solidFill>
            </a:endParaRPr>
          </a:p>
          <a:p>
            <a:pPr marL="914400" lvl="0" indent="-304800" algn="l" rtl="0">
              <a:lnSpc>
                <a:spcPct val="100000"/>
              </a:lnSpc>
              <a:spcBef>
                <a:spcPts val="0"/>
              </a:spcBef>
              <a:spcAft>
                <a:spcPts val="0"/>
              </a:spcAft>
              <a:buSzPts val="1200"/>
              <a:buFont typeface="Quattrocento Sans"/>
              <a:buChar char="■"/>
            </a:pPr>
            <a:r>
              <a:rPr lang="en" dirty="0">
                <a:solidFill>
                  <a:srgbClr val="434343"/>
                </a:solidFill>
              </a:rPr>
              <a:t>The</a:t>
            </a:r>
            <a:r>
              <a:rPr lang="en" dirty="0">
                <a:solidFill>
                  <a:srgbClr val="434343"/>
                </a:solidFill>
                <a:uFill>
                  <a:noFill/>
                </a:uFill>
                <a:hlinkClick r:id="rId5"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 </a:t>
            </a:r>
            <a:r>
              <a:rPr lang="en" b="1" dirty="0">
                <a:solidFill>
                  <a:srgbClr val="434343"/>
                </a:solidFill>
                <a:uFill>
                  <a:noFill/>
                </a:uFill>
                <a:latin typeface="Roboto Condensed"/>
                <a:ea typeface="Roboto Condensed"/>
                <a:cs typeface="Roboto Condensed"/>
                <a:sym typeface="Roboto Condensed"/>
                <a:hlinkClick r:id="rId5"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fonts and colors</a:t>
            </a:r>
            <a:r>
              <a:rPr lang="en" dirty="0">
                <a:solidFill>
                  <a:srgbClr val="434343"/>
                </a:solidFill>
              </a:rPr>
              <a:t> used in the template.</a:t>
            </a:r>
            <a:endParaRPr dirty="0">
              <a:solidFill>
                <a:srgbClr val="434343"/>
              </a:solidFill>
            </a:endParaRPr>
          </a:p>
          <a:p>
            <a:pPr marL="914400" lvl="0" indent="-304800" algn="l" rtl="0">
              <a:lnSpc>
                <a:spcPct val="100000"/>
              </a:lnSpc>
              <a:spcBef>
                <a:spcPts val="0"/>
              </a:spcBef>
              <a:spcAft>
                <a:spcPts val="0"/>
              </a:spcAft>
              <a:buSzPts val="1200"/>
              <a:buFont typeface="Quattrocento Sans"/>
              <a:buChar char="■"/>
            </a:pPr>
            <a:r>
              <a:rPr lang="en" dirty="0">
                <a:solidFill>
                  <a:srgbClr val="434343"/>
                </a:solidFill>
              </a:rPr>
              <a:t>A selection of </a:t>
            </a:r>
            <a:r>
              <a:rPr lang="en" b="1" dirty="0">
                <a:solidFill>
                  <a:srgbClr val="434343"/>
                </a:solidFill>
                <a:uFill>
                  <a:noFill/>
                </a:uFill>
                <a:latin typeface="Roboto Condensed"/>
                <a:ea typeface="Roboto Condensed"/>
                <a:cs typeface="Roboto Condensed"/>
                <a:sym typeface="Roboto Condensed"/>
                <a:hlinkClick r:id="rId6"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illustrations</a:t>
            </a:r>
            <a:r>
              <a:rPr lang="en" dirty="0">
                <a:solidFill>
                  <a:srgbClr val="434343"/>
                </a:solidFill>
              </a:rPr>
              <a:t>. You can also customize and animate them as you wish with the online editor. Visit </a:t>
            </a:r>
            <a:r>
              <a:rPr lang="en" dirty="0">
                <a:solidFill>
                  <a:srgbClr val="434343"/>
                </a:solidFill>
                <a:uFill>
                  <a:noFill/>
                </a:uFill>
                <a:hlinkClick r:id="rId7">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Stories by Freepik</a:t>
            </a:r>
            <a:r>
              <a:rPr lang="en" dirty="0">
                <a:solidFill>
                  <a:srgbClr val="434343"/>
                </a:solidFill>
              </a:rPr>
              <a:t> to find more. </a:t>
            </a:r>
            <a:endParaRPr dirty="0">
              <a:solidFill>
                <a:srgbClr val="434343"/>
              </a:solidFill>
            </a:endParaRPr>
          </a:p>
          <a:p>
            <a:pPr marL="914400" lvl="0" indent="-304800" algn="l" rtl="0">
              <a:lnSpc>
                <a:spcPct val="100000"/>
              </a:lnSpc>
              <a:spcBef>
                <a:spcPts val="0"/>
              </a:spcBef>
              <a:spcAft>
                <a:spcPts val="0"/>
              </a:spcAft>
              <a:buSzPts val="1200"/>
              <a:buFont typeface="Quattrocento Sans"/>
              <a:buChar char="■"/>
            </a:pPr>
            <a:r>
              <a:rPr lang="en" dirty="0">
                <a:solidFill>
                  <a:srgbClr val="434343"/>
                </a:solidFill>
              </a:rPr>
              <a:t>More</a:t>
            </a:r>
            <a:r>
              <a:rPr lang="en" b="1" dirty="0">
                <a:solidFill>
                  <a:srgbClr val="434343"/>
                </a:solidFill>
                <a:uFill>
                  <a:noFill/>
                </a:uFill>
                <a:latin typeface="Roboto Condensed"/>
                <a:ea typeface="Roboto Condensed"/>
                <a:cs typeface="Roboto Condensed"/>
                <a:sym typeface="Roboto Condensed"/>
                <a:hlinkClick r:id="rId8"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 infographic resources</a:t>
            </a:r>
            <a:r>
              <a:rPr lang="en" dirty="0">
                <a:solidFill>
                  <a:srgbClr val="434343"/>
                </a:solidFill>
              </a:rPr>
              <a:t>, whose size and color can be edited. </a:t>
            </a:r>
            <a:endParaRPr dirty="0">
              <a:solidFill>
                <a:srgbClr val="434343"/>
              </a:solidFill>
            </a:endParaRPr>
          </a:p>
          <a:p>
            <a:pPr marL="914400" lvl="0" indent="-304800" algn="l" rtl="0">
              <a:lnSpc>
                <a:spcPct val="100000"/>
              </a:lnSpc>
              <a:spcBef>
                <a:spcPts val="0"/>
              </a:spcBef>
              <a:spcAft>
                <a:spcPts val="0"/>
              </a:spcAft>
              <a:buSzPts val="1200"/>
              <a:buFont typeface="Quattrocento Sans"/>
              <a:buChar char="■"/>
            </a:pPr>
            <a:r>
              <a:rPr lang="en" dirty="0">
                <a:solidFill>
                  <a:srgbClr val="434343"/>
                </a:solidFill>
              </a:rPr>
              <a:t>Sets of </a:t>
            </a:r>
            <a:r>
              <a:rPr lang="en" b="1" dirty="0">
                <a:solidFill>
                  <a:srgbClr val="434343"/>
                </a:solidFill>
                <a:uFill>
                  <a:noFill/>
                </a:uFill>
                <a:latin typeface="Roboto Condensed"/>
                <a:ea typeface="Roboto Condensed"/>
                <a:cs typeface="Roboto Condensed"/>
                <a:sym typeface="Roboto Condensed"/>
                <a:hlinkClick r:id="" action="ppaction://noaction">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customizable icons</a:t>
            </a:r>
            <a:r>
              <a:rPr lang="en" dirty="0">
                <a:solidFill>
                  <a:srgbClr val="434343"/>
                </a:solidFill>
              </a:rPr>
              <a:t> of the following themes: general, business, avatar, creative process, education, help &amp; support, medical, nature, performing arts, SEO &amp; marketing, and teamwork</a:t>
            </a:r>
            <a:endParaRPr dirty="0">
              <a:solidFill>
                <a:srgbClr val="434343"/>
              </a:solidFill>
            </a:endParaRPr>
          </a:p>
        </p:txBody>
      </p:sp>
      <p:sp>
        <p:nvSpPr>
          <p:cNvPr id="159" name="Google Shape;159;p34"/>
          <p:cNvSpPr txBox="1">
            <a:spLocks noGrp="1"/>
          </p:cNvSpPr>
          <p:nvPr>
            <p:ph type="ctrTitle"/>
          </p:nvPr>
        </p:nvSpPr>
        <p:spPr>
          <a:xfrm>
            <a:off x="1964851" y="149650"/>
            <a:ext cx="5214300" cy="555200"/>
          </a:xfrm>
          <a:prstGeom prst="rect">
            <a:avLst/>
          </a:prstGeom>
        </p:spPr>
        <p:txBody>
          <a:bodyPr spcFirstLastPara="1" wrap="square" lIns="91425" tIns="91425" rIns="91425" bIns="91425" anchor="t" anchorCtr="0">
            <a:noAutofit/>
          </a:bodyPr>
          <a:lstStyle/>
          <a:p>
            <a:pPr lvl="0"/>
            <a:r>
              <a:rPr lang="en" dirty="0"/>
              <a:t>TABLE OF </a:t>
            </a:r>
            <a:r>
              <a:rPr lang="en" dirty="0" smtClean="0"/>
              <a:t>CONTENTS (</a:t>
            </a:r>
            <a:r>
              <a:rPr lang="en" sz="1000" dirty="0" smtClean="0">
                <a:solidFill>
                  <a:srgbClr val="0070C0"/>
                </a:solidFill>
              </a:rPr>
              <a:t>version détaillée, pour nous</a:t>
            </a:r>
            <a:r>
              <a:rPr lang="en" dirty="0" smtClean="0"/>
              <a:t>)</a:t>
            </a:r>
            <a:endParaRPr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21" name="Google Shape;221;p38"/>
          <p:cNvSpPr/>
          <p:nvPr/>
        </p:nvSpPr>
        <p:spPr>
          <a:xfrm>
            <a:off x="1256965" y="1891352"/>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8"/>
          <p:cNvSpPr/>
          <p:nvPr/>
        </p:nvSpPr>
        <p:spPr>
          <a:xfrm>
            <a:off x="1256965" y="1533718"/>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8"/>
          <p:cNvSpPr txBox="1"/>
          <p:nvPr/>
        </p:nvSpPr>
        <p:spPr>
          <a:xfrm>
            <a:off x="890120" y="2027148"/>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Random</a:t>
            </a:r>
            <a:r>
              <a:rPr lang="fr-FR" dirty="0"/>
              <a:t> Forest Models </a:t>
            </a:r>
            <a:endParaRPr dirty="0">
              <a:sym typeface="Exo 2"/>
            </a:endParaRPr>
          </a:p>
        </p:txBody>
      </p:sp>
      <p:sp>
        <p:nvSpPr>
          <p:cNvPr id="227" name="Google Shape;227;p38"/>
          <p:cNvSpPr txBox="1"/>
          <p:nvPr/>
        </p:nvSpPr>
        <p:spPr>
          <a:xfrm>
            <a:off x="936631" y="1558948"/>
            <a:ext cx="3117476"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Logistic</a:t>
            </a:r>
            <a:r>
              <a:rPr lang="fr-FR" dirty="0"/>
              <a:t> </a:t>
            </a:r>
            <a:r>
              <a:rPr lang="fr-FR" b="1" dirty="0">
                <a:solidFill>
                  <a:srgbClr val="FFFFFF"/>
                </a:solidFill>
                <a:latin typeface="Exo 2"/>
                <a:ea typeface="Exo 2"/>
                <a:cs typeface="Exo 2"/>
              </a:rPr>
              <a:t>Regression</a:t>
            </a:r>
            <a:r>
              <a:rPr lang="fr-FR" dirty="0"/>
              <a:t> </a:t>
            </a:r>
            <a:r>
              <a:rPr lang="fr-FR" b="1" dirty="0">
                <a:solidFill>
                  <a:srgbClr val="FFFFFF"/>
                </a:solidFill>
                <a:latin typeface="Exo 2"/>
                <a:ea typeface="Exo 2"/>
                <a:cs typeface="Exo 2"/>
              </a:rPr>
              <a:t>Models</a:t>
            </a:r>
            <a:r>
              <a:rPr lang="fr-FR" dirty="0"/>
              <a:t> </a:t>
            </a:r>
            <a:endParaRPr b="1" dirty="0">
              <a:solidFill>
                <a:srgbClr val="FFFFFF"/>
              </a:solidFill>
              <a:latin typeface="Exo 2"/>
              <a:ea typeface="Exo 2"/>
              <a:cs typeface="Exo 2"/>
              <a:sym typeface="Exo 2"/>
            </a:endParaRPr>
          </a:p>
        </p:txBody>
      </p:sp>
      <p:sp>
        <p:nvSpPr>
          <p:cNvPr id="34" name="Google Shape;221;p38"/>
          <p:cNvSpPr/>
          <p:nvPr/>
        </p:nvSpPr>
        <p:spPr>
          <a:xfrm>
            <a:off x="1256965" y="459477"/>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2;p38"/>
          <p:cNvSpPr/>
          <p:nvPr/>
        </p:nvSpPr>
        <p:spPr>
          <a:xfrm>
            <a:off x="1256965" y="85659"/>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36" name="Google Shape;225;p38"/>
          <p:cNvSpPr txBox="1"/>
          <p:nvPr/>
        </p:nvSpPr>
        <p:spPr>
          <a:xfrm>
            <a:off x="1498016" y="476579"/>
            <a:ext cx="1856099" cy="3664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smtClean="0">
                <a:solidFill>
                  <a:srgbClr val="434343"/>
                </a:solidFill>
                <a:latin typeface="Exo 2"/>
                <a:ea typeface="Exo 2"/>
                <a:cs typeface="Exo 2"/>
                <a:sym typeface="Exo 2"/>
              </a:rPr>
              <a:t>Interaction</a:t>
            </a:r>
            <a:endParaRPr b="1" dirty="0">
              <a:solidFill>
                <a:srgbClr val="434343"/>
              </a:solidFill>
              <a:latin typeface="Exo 2"/>
              <a:ea typeface="Exo 2"/>
              <a:cs typeface="Exo 2"/>
              <a:sym typeface="Exo 2"/>
            </a:endParaRPr>
          </a:p>
        </p:txBody>
      </p:sp>
      <p:sp>
        <p:nvSpPr>
          <p:cNvPr id="37" name="Google Shape;227;p38"/>
          <p:cNvSpPr txBox="1"/>
          <p:nvPr/>
        </p:nvSpPr>
        <p:spPr>
          <a:xfrm>
            <a:off x="1292679" y="268504"/>
            <a:ext cx="2388881" cy="15177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smtClean="0">
                <a:solidFill>
                  <a:srgbClr val="FFFFFF"/>
                </a:solidFill>
                <a:latin typeface="Exo 2"/>
                <a:ea typeface="Exo 2"/>
                <a:cs typeface="Exo 2"/>
                <a:sym typeface="Exo 2"/>
              </a:rPr>
              <a:t>Basic</a:t>
            </a:r>
            <a:endParaRPr b="1" dirty="0">
              <a:solidFill>
                <a:srgbClr val="FFFFFF"/>
              </a:solidFill>
              <a:latin typeface="Exo 2"/>
              <a:ea typeface="Exo 2"/>
              <a:cs typeface="Exo 2"/>
              <a:sym typeface="Exo 2"/>
            </a:endParaRPr>
          </a:p>
        </p:txBody>
      </p:sp>
      <p:sp>
        <p:nvSpPr>
          <p:cNvPr id="41" name="Google Shape;222;p38"/>
          <p:cNvSpPr/>
          <p:nvPr/>
        </p:nvSpPr>
        <p:spPr>
          <a:xfrm>
            <a:off x="1256965" y="834862"/>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42" name="Google Shape;227;p38"/>
          <p:cNvSpPr txBox="1"/>
          <p:nvPr/>
        </p:nvSpPr>
        <p:spPr>
          <a:xfrm>
            <a:off x="1256965" y="883411"/>
            <a:ext cx="2388881" cy="293322"/>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sym typeface="Exo 2"/>
              </a:rPr>
              <a:t>Interaction</a:t>
            </a:r>
            <a:r>
              <a:rPr lang="fr-FR" b="1" dirty="0" smtClean="0">
                <a:solidFill>
                  <a:srgbClr val="434343"/>
                </a:solidFill>
                <a:latin typeface="Exo 2"/>
                <a:ea typeface="Exo 2"/>
                <a:cs typeface="Exo 2"/>
                <a:sym typeface="Exo 2"/>
              </a:rPr>
              <a:t> </a:t>
            </a:r>
            <a:r>
              <a:rPr lang="fr-FR" b="1" dirty="0">
                <a:solidFill>
                  <a:srgbClr val="FFFFFF"/>
                </a:solidFill>
                <a:latin typeface="Exo 2"/>
                <a:ea typeface="Exo 2"/>
                <a:cs typeface="Exo 2"/>
                <a:sym typeface="Exo 2"/>
              </a:rPr>
              <a:t>+ </a:t>
            </a:r>
            <a:r>
              <a:rPr lang="fr-FR" b="1" dirty="0" err="1">
                <a:solidFill>
                  <a:srgbClr val="FFFFFF"/>
                </a:solidFill>
                <a:latin typeface="Exo 2"/>
                <a:ea typeface="Exo 2"/>
                <a:cs typeface="Exo 2"/>
                <a:sym typeface="Exo 2"/>
              </a:rPr>
              <a:t>Spline</a:t>
            </a:r>
            <a:endParaRPr b="1" dirty="0">
              <a:solidFill>
                <a:srgbClr val="FFFFFF"/>
              </a:solidFill>
              <a:latin typeface="Exo 2"/>
              <a:ea typeface="Exo 2"/>
              <a:cs typeface="Exo 2"/>
              <a:sym typeface="Exo 2"/>
            </a:endParaRPr>
          </a:p>
        </p:txBody>
      </p:sp>
      <p:sp>
        <p:nvSpPr>
          <p:cNvPr id="48" name="Google Shape;221;p38"/>
          <p:cNvSpPr/>
          <p:nvPr/>
        </p:nvSpPr>
        <p:spPr>
          <a:xfrm>
            <a:off x="1256965" y="2625424"/>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2;p38"/>
          <p:cNvSpPr/>
          <p:nvPr/>
        </p:nvSpPr>
        <p:spPr>
          <a:xfrm>
            <a:off x="1256965" y="2267790"/>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5;p38"/>
          <p:cNvSpPr txBox="1"/>
          <p:nvPr/>
        </p:nvSpPr>
        <p:spPr>
          <a:xfrm>
            <a:off x="890120" y="2761220"/>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linear</a:t>
            </a:r>
            <a:r>
              <a:rPr lang="fr-FR" dirty="0"/>
              <a:t> </a:t>
            </a:r>
            <a:r>
              <a:rPr lang="fr-FR" dirty="0" smtClean="0"/>
              <a:t>SVM</a:t>
            </a:r>
            <a:endParaRPr dirty="0">
              <a:sym typeface="Exo 2"/>
            </a:endParaRPr>
          </a:p>
        </p:txBody>
      </p:sp>
      <p:sp>
        <p:nvSpPr>
          <p:cNvPr id="51" name="Google Shape;227;p38"/>
          <p:cNvSpPr txBox="1"/>
          <p:nvPr/>
        </p:nvSpPr>
        <p:spPr>
          <a:xfrm>
            <a:off x="813575" y="2301076"/>
            <a:ext cx="3368329"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algn="ctr">
              <a:defRPr b="1">
                <a:solidFill>
                  <a:srgbClr val="FFFFFF"/>
                </a:solidFill>
                <a:latin typeface="Exo 2"/>
                <a:ea typeface="Exo 2"/>
                <a:cs typeface="Exo 2"/>
              </a:defRPr>
            </a:lvl1pPr>
          </a:lstStyle>
          <a:p>
            <a:r>
              <a:rPr lang="fr-FR" dirty="0" err="1"/>
              <a:t>Boosted</a:t>
            </a:r>
            <a:r>
              <a:rPr lang="fr-FR" dirty="0"/>
              <a:t> </a:t>
            </a:r>
            <a:r>
              <a:rPr lang="fr-FR" dirty="0" err="1"/>
              <a:t>Trees</a:t>
            </a:r>
            <a:r>
              <a:rPr lang="fr-FR" dirty="0"/>
              <a:t> </a:t>
            </a:r>
            <a:endParaRPr dirty="0">
              <a:sym typeface="Exo 2"/>
            </a:endParaRPr>
          </a:p>
        </p:txBody>
      </p:sp>
      <p:sp>
        <p:nvSpPr>
          <p:cNvPr id="52" name="Google Shape;221;p38"/>
          <p:cNvSpPr/>
          <p:nvPr/>
        </p:nvSpPr>
        <p:spPr>
          <a:xfrm>
            <a:off x="1256965" y="3373162"/>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2;p38"/>
          <p:cNvSpPr/>
          <p:nvPr/>
        </p:nvSpPr>
        <p:spPr>
          <a:xfrm>
            <a:off x="1256965" y="3015528"/>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25;p38"/>
          <p:cNvSpPr txBox="1"/>
          <p:nvPr/>
        </p:nvSpPr>
        <p:spPr>
          <a:xfrm>
            <a:off x="890120" y="3508958"/>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smtClean="0"/>
              <a:t>K-</a:t>
            </a:r>
            <a:r>
              <a:rPr lang="fr-FR" dirty="0" err="1" smtClean="0"/>
              <a:t>Nearest</a:t>
            </a:r>
            <a:r>
              <a:rPr lang="fr-FR" dirty="0" smtClean="0"/>
              <a:t> </a:t>
            </a:r>
            <a:r>
              <a:rPr lang="fr-FR" dirty="0" err="1"/>
              <a:t>Neighbor</a:t>
            </a:r>
            <a:r>
              <a:rPr lang="fr-FR" dirty="0"/>
              <a:t> </a:t>
            </a:r>
            <a:endParaRPr dirty="0">
              <a:sym typeface="Exo 2"/>
            </a:endParaRPr>
          </a:p>
        </p:txBody>
      </p:sp>
      <p:sp>
        <p:nvSpPr>
          <p:cNvPr id="55" name="Google Shape;227;p38"/>
          <p:cNvSpPr txBox="1"/>
          <p:nvPr/>
        </p:nvSpPr>
        <p:spPr>
          <a:xfrm>
            <a:off x="813575" y="3040758"/>
            <a:ext cx="3368329"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lgn="ctr">
              <a:defRPr b="1">
                <a:solidFill>
                  <a:srgbClr val="FFFFFF"/>
                </a:solidFill>
                <a:latin typeface="Exo 2"/>
                <a:ea typeface="Exo 2"/>
                <a:cs typeface="Exo 2"/>
              </a:defRPr>
            </a:lvl1pPr>
          </a:lstStyle>
          <a:p>
            <a:r>
              <a:rPr lang="fr-FR" dirty="0"/>
              <a:t>polynomial </a:t>
            </a:r>
            <a:r>
              <a:rPr lang="fr-FR" dirty="0" smtClean="0"/>
              <a:t>SVM</a:t>
            </a:r>
            <a:endParaRPr dirty="0">
              <a:sym typeface="Exo 2"/>
            </a:endParaRPr>
          </a:p>
        </p:txBody>
      </p:sp>
      <p:sp>
        <p:nvSpPr>
          <p:cNvPr id="56" name="Google Shape;221;p38"/>
          <p:cNvSpPr/>
          <p:nvPr/>
        </p:nvSpPr>
        <p:spPr>
          <a:xfrm>
            <a:off x="1256965" y="4107234"/>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22;p38"/>
          <p:cNvSpPr/>
          <p:nvPr/>
        </p:nvSpPr>
        <p:spPr>
          <a:xfrm>
            <a:off x="1256965" y="3749600"/>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25;p38"/>
          <p:cNvSpPr txBox="1"/>
          <p:nvPr/>
        </p:nvSpPr>
        <p:spPr>
          <a:xfrm>
            <a:off x="890120" y="4243030"/>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smtClean="0"/>
              <a:t>Decision</a:t>
            </a:r>
            <a:r>
              <a:rPr lang="fr-FR" dirty="0" smtClean="0"/>
              <a:t> </a:t>
            </a:r>
            <a:r>
              <a:rPr lang="fr-FR" dirty="0" err="1"/>
              <a:t>T</a:t>
            </a:r>
            <a:r>
              <a:rPr lang="fr-FR" dirty="0" err="1" smtClean="0"/>
              <a:t>ree</a:t>
            </a:r>
            <a:endParaRPr dirty="0">
              <a:sym typeface="Exo 2"/>
            </a:endParaRPr>
          </a:p>
        </p:txBody>
      </p:sp>
      <p:sp>
        <p:nvSpPr>
          <p:cNvPr id="59" name="Google Shape;227;p38"/>
          <p:cNvSpPr txBox="1"/>
          <p:nvPr/>
        </p:nvSpPr>
        <p:spPr>
          <a:xfrm>
            <a:off x="813575" y="3782886"/>
            <a:ext cx="3368329"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MARS</a:t>
            </a:r>
            <a:endParaRPr b="1" dirty="0">
              <a:solidFill>
                <a:srgbClr val="FFFFFF"/>
              </a:solidFill>
              <a:latin typeface="Exo 2"/>
              <a:ea typeface="Exo 2"/>
              <a:cs typeface="Exo 2"/>
              <a:sym typeface="Exo 2"/>
            </a:endParaRPr>
          </a:p>
        </p:txBody>
      </p:sp>
      <p:sp>
        <p:nvSpPr>
          <p:cNvPr id="60" name="Google Shape;222;p38"/>
          <p:cNvSpPr/>
          <p:nvPr/>
        </p:nvSpPr>
        <p:spPr>
          <a:xfrm>
            <a:off x="1256965" y="4478756"/>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7;p38"/>
          <p:cNvSpPr txBox="1"/>
          <p:nvPr/>
        </p:nvSpPr>
        <p:spPr>
          <a:xfrm>
            <a:off x="813575" y="4512042"/>
            <a:ext cx="3368329" cy="326489"/>
          </a:xfrm>
          <a:prstGeom prst="rect">
            <a:avLst/>
          </a:prstGeom>
          <a:noFill/>
          <a:ln>
            <a:noFill/>
          </a:ln>
        </p:spPr>
        <p:txBody>
          <a:bodyPr spcFirstLastPara="1" wrap="square" lIns="91425" tIns="91425" rIns="91425" bIns="91425" anchor="b" anchorCtr="0">
            <a:noAutofit/>
          </a:bodyPr>
          <a:lstStyle/>
          <a:p>
            <a:pPr algn="ctr"/>
            <a:r>
              <a:rPr lang="fr-FR" b="1" dirty="0" smtClean="0">
                <a:solidFill>
                  <a:srgbClr val="FFFFFF"/>
                </a:solidFill>
                <a:latin typeface="Exo 2"/>
                <a:ea typeface="Exo 2"/>
                <a:cs typeface="Exo 2"/>
              </a:rPr>
              <a:t>Single </a:t>
            </a:r>
            <a:r>
              <a:rPr lang="fr-FR" b="1" dirty="0">
                <a:solidFill>
                  <a:srgbClr val="FFFFFF"/>
                </a:solidFill>
                <a:latin typeface="Exo 2"/>
                <a:ea typeface="Exo 2"/>
                <a:cs typeface="Exo 2"/>
              </a:rPr>
              <a:t>Layer Neural </a:t>
            </a:r>
            <a:r>
              <a:rPr lang="fr-FR" b="1" dirty="0" smtClean="0">
                <a:solidFill>
                  <a:srgbClr val="FFFFFF"/>
                </a:solidFill>
                <a:latin typeface="Exo 2"/>
                <a:ea typeface="Exo 2"/>
                <a:cs typeface="Exo 2"/>
              </a:rPr>
              <a:t>Network</a:t>
            </a:r>
            <a:endParaRPr lang="fr-FR" b="1" dirty="0">
              <a:solidFill>
                <a:srgbClr val="FFFFFF"/>
              </a:solidFill>
              <a:latin typeface="Exo 2"/>
              <a:ea typeface="Exo 2"/>
              <a:cs typeface="Exo 2"/>
            </a:endParaRPr>
          </a:p>
        </p:txBody>
      </p:sp>
      <p:sp>
        <p:nvSpPr>
          <p:cNvPr id="12" name="Rectangle avec coins rognés en diagonale 11"/>
          <p:cNvSpPr/>
          <p:nvPr/>
        </p:nvSpPr>
        <p:spPr>
          <a:xfrm>
            <a:off x="1256965" y="85659"/>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Rectangle avec coins rognés en diagonale 69"/>
          <p:cNvSpPr/>
          <p:nvPr/>
        </p:nvSpPr>
        <p:spPr>
          <a:xfrm>
            <a:off x="1246343" y="83174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Rectangle avec coins rognés en diagonale 71"/>
          <p:cNvSpPr/>
          <p:nvPr/>
        </p:nvSpPr>
        <p:spPr>
          <a:xfrm>
            <a:off x="1246343" y="1518081"/>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Rectangle avec coins rognés en diagonale 72"/>
          <p:cNvSpPr/>
          <p:nvPr/>
        </p:nvSpPr>
        <p:spPr>
          <a:xfrm>
            <a:off x="1246342" y="1888841"/>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Rectangle avec coins rognés en diagonale 73"/>
          <p:cNvSpPr/>
          <p:nvPr/>
        </p:nvSpPr>
        <p:spPr>
          <a:xfrm>
            <a:off x="1267587" y="2254274"/>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Rectangle avec coins rognés en diagonale 74"/>
          <p:cNvSpPr/>
          <p:nvPr/>
        </p:nvSpPr>
        <p:spPr>
          <a:xfrm>
            <a:off x="1267587" y="2633006"/>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6" name="Rectangle avec coins rognés en diagonale 75"/>
          <p:cNvSpPr/>
          <p:nvPr/>
        </p:nvSpPr>
        <p:spPr>
          <a:xfrm>
            <a:off x="1267587" y="3018874"/>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Rectangle avec coins rognés en diagonale 76"/>
          <p:cNvSpPr/>
          <p:nvPr/>
        </p:nvSpPr>
        <p:spPr>
          <a:xfrm>
            <a:off x="1254593" y="3400961"/>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Rectangle avec coins rognés en diagonale 77"/>
          <p:cNvSpPr/>
          <p:nvPr/>
        </p:nvSpPr>
        <p:spPr>
          <a:xfrm>
            <a:off x="1246341" y="4462154"/>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Accolade fermante 8"/>
          <p:cNvSpPr/>
          <p:nvPr/>
        </p:nvSpPr>
        <p:spPr>
          <a:xfrm>
            <a:off x="3980015" y="691272"/>
            <a:ext cx="254000" cy="2817686"/>
          </a:xfrm>
          <a:prstGeom prst="rightBrace">
            <a:avLst/>
          </a:prstGeom>
          <a:ln w="38100">
            <a:solidFill>
              <a:srgbClr val="0A0E1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62" name="ZoneTexte 61"/>
          <p:cNvSpPr txBox="1"/>
          <p:nvPr/>
        </p:nvSpPr>
        <p:spPr>
          <a:xfrm>
            <a:off x="4192526" y="1700579"/>
            <a:ext cx="1718526" cy="1077218"/>
          </a:xfrm>
          <a:prstGeom prst="rect">
            <a:avLst/>
          </a:prstGeom>
          <a:noFill/>
        </p:spPr>
        <p:txBody>
          <a:bodyPr wrap="square" rtlCol="0">
            <a:spAutoFit/>
          </a:bodyPr>
          <a:lstStyle/>
          <a:p>
            <a:r>
              <a:rPr lang="fr-FR" sz="1600" dirty="0" smtClean="0">
                <a:solidFill>
                  <a:srgbClr val="434343"/>
                </a:solidFill>
                <a:uFill>
                  <a:noFill/>
                </a:uFill>
                <a:latin typeface="Roboto Condensed Light"/>
                <a:ea typeface="Roboto Condensed Light"/>
                <a:cs typeface="Roboto Condensed Light"/>
                <a:sym typeface="Roboto Condensed Light"/>
              </a:rPr>
              <a:t>14 Combinaisons, 13 avec </a:t>
            </a:r>
            <a:r>
              <a:rPr lang="fr-FR" sz="1600" dirty="0" err="1" smtClean="0">
                <a:solidFill>
                  <a:srgbClr val="434343"/>
                </a:solidFill>
                <a:uFill>
                  <a:noFill/>
                </a:uFill>
                <a:latin typeface="Roboto Condensed Light"/>
                <a:ea typeface="Roboto Condensed Light"/>
                <a:cs typeface="Roboto Condensed Light"/>
                <a:sym typeface="Roboto Condensed Light"/>
              </a:rPr>
              <a:t>tunning</a:t>
            </a:r>
            <a:r>
              <a:rPr lang="fr-FR" sz="1600" dirty="0" smtClean="0">
                <a:solidFill>
                  <a:srgbClr val="434343"/>
                </a:solidFill>
                <a:uFill>
                  <a:noFill/>
                </a:uFill>
                <a:latin typeface="Roboto Condensed Light"/>
                <a:ea typeface="Roboto Condensed Light"/>
                <a:cs typeface="Roboto Condensed Light"/>
                <a:sym typeface="Roboto Condensed Light"/>
              </a:rPr>
              <a:t> de </a:t>
            </a:r>
            <a:r>
              <a:rPr lang="fr-FR" sz="1600" dirty="0">
                <a:solidFill>
                  <a:srgbClr val="434343"/>
                </a:solidFill>
                <a:uFill>
                  <a:noFill/>
                </a:uFill>
                <a:latin typeface="Roboto Condensed Light"/>
                <a:ea typeface="Roboto Condensed Light"/>
                <a:cs typeface="Roboto Condensed Light"/>
                <a:sym typeface="Roboto Condensed Light"/>
              </a:rPr>
              <a:t>2</a:t>
            </a:r>
            <a:r>
              <a:rPr lang="fr-FR" sz="1600" dirty="0" smtClean="0">
                <a:solidFill>
                  <a:srgbClr val="434343"/>
                </a:solidFill>
                <a:uFill>
                  <a:noFill/>
                </a:uFill>
                <a:latin typeface="Roboto Condensed Light"/>
                <a:ea typeface="Roboto Condensed Light"/>
                <a:cs typeface="Roboto Condensed Light"/>
                <a:sym typeface="Roboto Condensed Light"/>
              </a:rPr>
              <a:t>0 </a:t>
            </a:r>
            <a:r>
              <a:rPr lang="fr-FR" sz="1600" dirty="0" err="1" smtClean="0">
                <a:solidFill>
                  <a:srgbClr val="434343"/>
                </a:solidFill>
                <a:uFill>
                  <a:noFill/>
                </a:uFill>
                <a:latin typeface="Roboto Condensed Light"/>
                <a:ea typeface="Roboto Condensed Light"/>
                <a:cs typeface="Roboto Condensed Light"/>
                <a:sym typeface="Roboto Condensed Light"/>
              </a:rPr>
              <a:t>possiblilités</a:t>
            </a:r>
            <a:endParaRPr lang="fr-FR" sz="1600" dirty="0">
              <a:solidFill>
                <a:srgbClr val="434343"/>
              </a:solidFill>
              <a:uFill>
                <a:noFill/>
              </a:uFill>
              <a:latin typeface="Roboto Condensed Light"/>
              <a:ea typeface="Roboto Condensed Light"/>
              <a:cs typeface="Roboto Condensed Light"/>
              <a:sym typeface="Roboto Condensed Light"/>
            </a:endParaRPr>
          </a:p>
          <a:p>
            <a:r>
              <a:rPr lang="fr-FR" sz="1600" dirty="0" smtClean="0">
                <a:solidFill>
                  <a:srgbClr val="434343"/>
                </a:solidFill>
                <a:uFill>
                  <a:noFill/>
                </a:uFill>
                <a:latin typeface="Roboto Condensed Light"/>
                <a:ea typeface="Roboto Condensed Light"/>
                <a:cs typeface="Roboto Condensed Light"/>
                <a:sym typeface="Roboto Condensed Light"/>
              </a:rPr>
              <a:t>Cross Validation</a:t>
            </a:r>
            <a:endParaRPr lang="fr-FR" sz="1600" dirty="0">
              <a:solidFill>
                <a:srgbClr val="0070C0"/>
              </a:solidFill>
              <a:uFill>
                <a:noFill/>
              </a:uFill>
              <a:latin typeface="Roboto Condensed Light"/>
              <a:ea typeface="Roboto Condensed Light"/>
              <a:cs typeface="Roboto Condensed Light"/>
              <a:sym typeface="Roboto Condensed Light"/>
            </a:endParaRPr>
          </a:p>
        </p:txBody>
      </p:sp>
      <p:pic>
        <p:nvPicPr>
          <p:cNvPr id="63" name="Imag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313" y="189173"/>
            <a:ext cx="840899" cy="840899"/>
          </a:xfrm>
          <a:prstGeom prst="rect">
            <a:avLst/>
          </a:prstGeom>
        </p:spPr>
      </p:pic>
      <p:pic>
        <p:nvPicPr>
          <p:cNvPr id="14" name="Imag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476" y="2481923"/>
            <a:ext cx="766794" cy="885324"/>
          </a:xfrm>
          <a:prstGeom prst="rect">
            <a:avLst/>
          </a:prstGeom>
        </p:spPr>
      </p:pic>
      <p:cxnSp>
        <p:nvCxnSpPr>
          <p:cNvPr id="16" name="Connecteur droit avec flèche 15"/>
          <p:cNvCxnSpPr/>
          <p:nvPr/>
        </p:nvCxnSpPr>
        <p:spPr>
          <a:xfrm>
            <a:off x="5911052" y="2116077"/>
            <a:ext cx="576713" cy="140"/>
          </a:xfrm>
          <a:prstGeom prst="straightConnector1">
            <a:avLst/>
          </a:prstGeom>
          <a:ln w="38100">
            <a:solidFill>
              <a:srgbClr val="0A0E10"/>
            </a:solidFill>
            <a:tailEnd type="triangle"/>
          </a:ln>
        </p:spPr>
        <p:style>
          <a:lnRef idx="1">
            <a:schemeClr val="accent1"/>
          </a:lnRef>
          <a:fillRef idx="0">
            <a:schemeClr val="accent1"/>
          </a:fillRef>
          <a:effectRef idx="0">
            <a:schemeClr val="accent1"/>
          </a:effectRef>
          <a:fontRef idx="minor">
            <a:schemeClr val="tx1"/>
          </a:fontRef>
        </p:style>
      </p:cxnSp>
      <p:sp>
        <p:nvSpPr>
          <p:cNvPr id="65" name="Google Shape;222;p38"/>
          <p:cNvSpPr/>
          <p:nvPr/>
        </p:nvSpPr>
        <p:spPr>
          <a:xfrm>
            <a:off x="6674384" y="1469532"/>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66" name="Google Shape;227;p38"/>
          <p:cNvSpPr txBox="1"/>
          <p:nvPr/>
        </p:nvSpPr>
        <p:spPr>
          <a:xfrm>
            <a:off x="6674384" y="1518081"/>
            <a:ext cx="2388881" cy="293322"/>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sym typeface="Exo 2"/>
              </a:rPr>
              <a:t>Interaction</a:t>
            </a:r>
            <a:r>
              <a:rPr lang="fr-FR" b="1" dirty="0" smtClean="0">
                <a:solidFill>
                  <a:srgbClr val="434343"/>
                </a:solidFill>
                <a:latin typeface="Exo 2"/>
                <a:ea typeface="Exo 2"/>
                <a:cs typeface="Exo 2"/>
                <a:sym typeface="Exo 2"/>
              </a:rPr>
              <a:t> </a:t>
            </a:r>
            <a:r>
              <a:rPr lang="fr-FR" b="1" dirty="0">
                <a:solidFill>
                  <a:srgbClr val="FFFFFF"/>
                </a:solidFill>
                <a:latin typeface="Exo 2"/>
                <a:ea typeface="Exo 2"/>
                <a:cs typeface="Exo 2"/>
                <a:sym typeface="Exo 2"/>
              </a:rPr>
              <a:t>+ </a:t>
            </a:r>
            <a:r>
              <a:rPr lang="fr-FR" b="1" dirty="0" err="1">
                <a:solidFill>
                  <a:srgbClr val="FFFFFF"/>
                </a:solidFill>
                <a:latin typeface="Exo 2"/>
                <a:ea typeface="Exo 2"/>
                <a:cs typeface="Exo 2"/>
                <a:sym typeface="Exo 2"/>
              </a:rPr>
              <a:t>Spline</a:t>
            </a:r>
            <a:endParaRPr b="1" dirty="0">
              <a:solidFill>
                <a:srgbClr val="FFFFFF"/>
              </a:solidFill>
              <a:latin typeface="Exo 2"/>
              <a:ea typeface="Exo 2"/>
              <a:cs typeface="Exo 2"/>
              <a:sym typeface="Exo 2"/>
            </a:endParaRPr>
          </a:p>
        </p:txBody>
      </p:sp>
      <p:sp>
        <p:nvSpPr>
          <p:cNvPr id="67" name="Rectangle avec coins rognés en diagonale 66"/>
          <p:cNvSpPr/>
          <p:nvPr/>
        </p:nvSpPr>
        <p:spPr>
          <a:xfrm>
            <a:off x="6663762" y="146641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Google Shape;225;p38"/>
          <p:cNvSpPr txBox="1"/>
          <p:nvPr/>
        </p:nvSpPr>
        <p:spPr>
          <a:xfrm>
            <a:off x="6120703" y="2246250"/>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smtClean="0"/>
              <a:t>K-</a:t>
            </a:r>
            <a:r>
              <a:rPr lang="fr-FR" dirty="0" err="1" smtClean="0"/>
              <a:t>Nearest</a:t>
            </a:r>
            <a:r>
              <a:rPr lang="fr-FR" dirty="0" smtClean="0"/>
              <a:t> </a:t>
            </a:r>
            <a:r>
              <a:rPr lang="fr-FR" dirty="0" err="1"/>
              <a:t>Neighbor</a:t>
            </a:r>
            <a:r>
              <a:rPr lang="fr-FR" dirty="0"/>
              <a:t> </a:t>
            </a:r>
            <a:endParaRPr dirty="0">
              <a:sym typeface="Exo 2"/>
            </a:endParaRPr>
          </a:p>
        </p:txBody>
      </p:sp>
      <p:sp>
        <p:nvSpPr>
          <p:cNvPr id="81" name="Rectangle avec coins rognés en diagonale 80"/>
          <p:cNvSpPr/>
          <p:nvPr/>
        </p:nvSpPr>
        <p:spPr>
          <a:xfrm>
            <a:off x="6662449" y="215775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ZoneTexte 81"/>
          <p:cNvSpPr txBox="1"/>
          <p:nvPr/>
        </p:nvSpPr>
        <p:spPr>
          <a:xfrm>
            <a:off x="6866745" y="2797461"/>
            <a:ext cx="1718526" cy="584775"/>
          </a:xfrm>
          <a:prstGeom prst="rect">
            <a:avLst/>
          </a:prstGeom>
          <a:noFill/>
        </p:spPr>
        <p:txBody>
          <a:bodyPr wrap="square" rtlCol="0">
            <a:spAutoFit/>
          </a:bodyPr>
          <a:lstStyle/>
          <a:p>
            <a:r>
              <a:rPr lang="fr-FR" sz="1600" dirty="0" err="1">
                <a:solidFill>
                  <a:srgbClr val="434343"/>
                </a:solidFill>
                <a:uFill>
                  <a:noFill/>
                </a:uFill>
                <a:latin typeface="Roboto Condensed Light"/>
                <a:ea typeface="Roboto Condensed Light"/>
                <a:cs typeface="Roboto Condensed Light"/>
              </a:rPr>
              <a:t>Accuracy</a:t>
            </a:r>
            <a:r>
              <a:rPr lang="fr-FR" sz="1600" dirty="0">
                <a:solidFill>
                  <a:srgbClr val="434343"/>
                </a:solidFill>
                <a:uFill>
                  <a:noFill/>
                </a:uFill>
                <a:latin typeface="Roboto Condensed Light"/>
                <a:ea typeface="Roboto Condensed Light"/>
                <a:cs typeface="Roboto Condensed Light"/>
              </a:rPr>
              <a:t> = 0,835</a:t>
            </a:r>
          </a:p>
          <a:p>
            <a:r>
              <a:rPr lang="fr-FR" sz="1600" dirty="0">
                <a:solidFill>
                  <a:srgbClr val="434343"/>
                </a:solidFill>
                <a:uFill>
                  <a:noFill/>
                </a:uFill>
                <a:latin typeface="Roboto Condensed Light"/>
                <a:ea typeface="Roboto Condensed Light"/>
                <a:cs typeface="Roboto Condensed Light"/>
                <a:sym typeface="Roboto Condensed Light"/>
              </a:rPr>
              <a:t>Roc AUC = 0,876</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endParaRPr lang="fr-FR"/>
          </a:p>
        </p:txBody>
      </p:sp>
    </p:spTree>
    <p:extLst>
      <p:ext uri="{BB962C8B-B14F-4D97-AF65-F5344CB8AC3E}">
        <p14:creationId xmlns:p14="http://schemas.microsoft.com/office/powerpoint/2010/main" val="17813004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 y="87100"/>
            <a:ext cx="3586655" cy="1040130"/>
          </a:xfrm>
          <a:prstGeom prst="rect">
            <a:avLst/>
          </a:prstGeom>
        </p:spPr>
      </p:pic>
      <p:sp>
        <p:nvSpPr>
          <p:cNvPr id="4" name="Google Shape;222;p38"/>
          <p:cNvSpPr/>
          <p:nvPr/>
        </p:nvSpPr>
        <p:spPr>
          <a:xfrm>
            <a:off x="395548" y="1644490"/>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5" name="Google Shape;227;p38"/>
          <p:cNvSpPr txBox="1"/>
          <p:nvPr/>
        </p:nvSpPr>
        <p:spPr>
          <a:xfrm>
            <a:off x="431262" y="1638575"/>
            <a:ext cx="2388881" cy="34053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smtClean="0">
                <a:solidFill>
                  <a:srgbClr val="FFFFFF"/>
                </a:solidFill>
                <a:latin typeface="Exo 2"/>
                <a:ea typeface="Exo 2"/>
                <a:cs typeface="Exo 2"/>
                <a:sym typeface="Exo 2"/>
              </a:rPr>
              <a:t>Basic avec toutes les var</a:t>
            </a:r>
            <a:endParaRPr b="1" dirty="0">
              <a:solidFill>
                <a:srgbClr val="FFFFFF"/>
              </a:solidFill>
              <a:latin typeface="Exo 2"/>
              <a:ea typeface="Exo 2"/>
              <a:cs typeface="Exo 2"/>
              <a:sym typeface="Exo 2"/>
            </a:endParaRPr>
          </a:p>
        </p:txBody>
      </p:sp>
      <p:sp>
        <p:nvSpPr>
          <p:cNvPr id="6" name="Google Shape;222;p38"/>
          <p:cNvSpPr/>
          <p:nvPr/>
        </p:nvSpPr>
        <p:spPr>
          <a:xfrm>
            <a:off x="382430" y="2340979"/>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7;p38"/>
          <p:cNvSpPr txBox="1"/>
          <p:nvPr/>
        </p:nvSpPr>
        <p:spPr>
          <a:xfrm>
            <a:off x="-60960" y="2374265"/>
            <a:ext cx="3368329" cy="326489"/>
          </a:xfrm>
          <a:prstGeom prst="rect">
            <a:avLst/>
          </a:prstGeom>
          <a:noFill/>
          <a:ln>
            <a:noFill/>
          </a:ln>
        </p:spPr>
        <p:txBody>
          <a:bodyPr spcFirstLastPara="1" wrap="square" lIns="91425" tIns="91425" rIns="91425" bIns="91425" anchor="b" anchorCtr="0">
            <a:noAutofit/>
          </a:bodyPr>
          <a:lstStyle/>
          <a:p>
            <a:pPr algn="ctr"/>
            <a:r>
              <a:rPr lang="fr-FR" b="1" dirty="0" err="1" smtClean="0">
                <a:solidFill>
                  <a:srgbClr val="FFFFFF"/>
                </a:solidFill>
                <a:latin typeface="Exo 2"/>
                <a:ea typeface="Exo 2"/>
                <a:cs typeface="Exo 2"/>
              </a:rPr>
              <a:t>Deep</a:t>
            </a:r>
            <a:r>
              <a:rPr lang="fr-FR" b="1" dirty="0" smtClean="0">
                <a:solidFill>
                  <a:srgbClr val="FFFFFF"/>
                </a:solidFill>
                <a:latin typeface="Exo 2"/>
                <a:ea typeface="Exo 2"/>
                <a:cs typeface="Exo 2"/>
              </a:rPr>
              <a:t> </a:t>
            </a:r>
            <a:r>
              <a:rPr lang="fr-FR" b="1" dirty="0" err="1" smtClean="0">
                <a:solidFill>
                  <a:srgbClr val="FFFFFF"/>
                </a:solidFill>
                <a:latin typeface="Exo 2"/>
                <a:ea typeface="Exo 2"/>
                <a:cs typeface="Exo 2"/>
              </a:rPr>
              <a:t>learning</a:t>
            </a:r>
            <a:r>
              <a:rPr lang="fr-FR" b="1" dirty="0" smtClean="0">
                <a:solidFill>
                  <a:srgbClr val="FFFFFF"/>
                </a:solidFill>
                <a:latin typeface="Exo 2"/>
                <a:ea typeface="Exo 2"/>
                <a:cs typeface="Exo 2"/>
              </a:rPr>
              <a:t> </a:t>
            </a:r>
            <a:r>
              <a:rPr lang="fr-FR" b="1" dirty="0" err="1" smtClean="0">
                <a:solidFill>
                  <a:srgbClr val="FFFFFF"/>
                </a:solidFill>
                <a:latin typeface="Exo 2"/>
                <a:ea typeface="Exo 2"/>
                <a:cs typeface="Exo 2"/>
              </a:rPr>
              <a:t>Keras</a:t>
            </a:r>
            <a:endParaRPr lang="fr-FR" b="1" dirty="0">
              <a:solidFill>
                <a:srgbClr val="FFFFFF"/>
              </a:solidFill>
              <a:latin typeface="Exo 2"/>
              <a:ea typeface="Exo 2"/>
              <a:cs typeface="Exo 2"/>
            </a:endParaRPr>
          </a:p>
        </p:txBody>
      </p:sp>
      <p:sp>
        <p:nvSpPr>
          <p:cNvPr id="8" name="ZoneTexte 7"/>
          <p:cNvSpPr txBox="1"/>
          <p:nvPr/>
        </p:nvSpPr>
        <p:spPr>
          <a:xfrm>
            <a:off x="2971800" y="1572792"/>
            <a:ext cx="2242936" cy="523220"/>
          </a:xfrm>
          <a:prstGeom prst="rect">
            <a:avLst/>
          </a:prstGeom>
          <a:noFill/>
        </p:spPr>
        <p:txBody>
          <a:bodyPr wrap="square" rtlCol="0">
            <a:spAutoFit/>
          </a:bodyPr>
          <a:lstStyle/>
          <a:p>
            <a:r>
              <a:rPr lang="fr-FR" dirty="0" smtClean="0">
                <a:solidFill>
                  <a:srgbClr val="434343"/>
                </a:solidFill>
                <a:uFill>
                  <a:noFill/>
                </a:uFill>
                <a:latin typeface="Roboto Condensed Light"/>
                <a:ea typeface="Roboto Condensed Light"/>
                <a:cs typeface="Roboto Condensed Light"/>
              </a:rPr>
              <a:t>44 </a:t>
            </a:r>
            <a:r>
              <a:rPr lang="fr-FR" dirty="0">
                <a:solidFill>
                  <a:srgbClr val="434343"/>
                </a:solidFill>
                <a:uFill>
                  <a:noFill/>
                </a:uFill>
                <a:latin typeface="Roboto Condensed Light"/>
                <a:ea typeface="Roboto Condensed Light"/>
                <a:cs typeface="Roboto Condensed Light"/>
              </a:rPr>
              <a:t>variables, </a:t>
            </a:r>
            <a:endParaRPr lang="fr-FR" dirty="0" smtClean="0">
              <a:solidFill>
                <a:srgbClr val="434343"/>
              </a:solidFill>
              <a:uFill>
                <a:noFill/>
              </a:uFill>
              <a:latin typeface="Roboto Condensed Light"/>
              <a:ea typeface="Roboto Condensed Light"/>
              <a:cs typeface="Roboto Condensed Light"/>
            </a:endParaRPr>
          </a:p>
          <a:p>
            <a:r>
              <a:rPr lang="fr-FR" dirty="0" smtClean="0">
                <a:solidFill>
                  <a:srgbClr val="434343"/>
                </a:solidFill>
                <a:uFill>
                  <a:noFill/>
                </a:uFill>
                <a:latin typeface="Roboto Condensed Light"/>
                <a:ea typeface="Roboto Condensed Light"/>
                <a:cs typeface="Roboto Condensed Light"/>
              </a:rPr>
              <a:t>34 </a:t>
            </a:r>
            <a:r>
              <a:rPr lang="fr-FR" dirty="0">
                <a:solidFill>
                  <a:srgbClr val="434343"/>
                </a:solidFill>
                <a:uFill>
                  <a:noFill/>
                </a:uFill>
                <a:latin typeface="Roboto Condensed Light"/>
                <a:ea typeface="Roboto Condensed Light"/>
                <a:cs typeface="Roboto Condensed Light"/>
              </a:rPr>
              <a:t>catégoriques, </a:t>
            </a:r>
            <a:r>
              <a:rPr lang="fr-FR" dirty="0" smtClean="0">
                <a:solidFill>
                  <a:srgbClr val="434343"/>
                </a:solidFill>
                <a:uFill>
                  <a:noFill/>
                </a:uFill>
                <a:latin typeface="Roboto Condensed Light"/>
                <a:ea typeface="Roboto Condensed Light"/>
                <a:cs typeface="Roboto Condensed Light"/>
              </a:rPr>
              <a:t>8 continues</a:t>
            </a:r>
            <a:endParaRPr lang="fr-FR" dirty="0">
              <a:solidFill>
                <a:srgbClr val="434343"/>
              </a:solidFill>
              <a:uFill>
                <a:noFill/>
              </a:uFill>
              <a:latin typeface="Roboto Condensed Light"/>
              <a:ea typeface="Roboto Condensed Light"/>
              <a:cs typeface="Roboto Condensed Light"/>
            </a:endParaRPr>
          </a:p>
        </p:txBody>
      </p:sp>
      <p:sp>
        <p:nvSpPr>
          <p:cNvPr id="9" name="Accolade fermante 8"/>
          <p:cNvSpPr/>
          <p:nvPr/>
        </p:nvSpPr>
        <p:spPr>
          <a:xfrm>
            <a:off x="5056975" y="1655989"/>
            <a:ext cx="254000" cy="881520"/>
          </a:xfrm>
          <a:prstGeom prst="rightBrace">
            <a:avLst/>
          </a:prstGeom>
          <a:ln w="38100">
            <a:solidFill>
              <a:srgbClr val="0A0E1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 name="ZoneTexte 9"/>
          <p:cNvSpPr txBox="1"/>
          <p:nvPr/>
        </p:nvSpPr>
        <p:spPr>
          <a:xfrm>
            <a:off x="5362661" y="1851045"/>
            <a:ext cx="997499" cy="523220"/>
          </a:xfrm>
          <a:prstGeom prst="rect">
            <a:avLst/>
          </a:prstGeom>
          <a:noFill/>
        </p:spPr>
        <p:txBody>
          <a:bodyPr wrap="square" rtlCol="0">
            <a:spAutoFit/>
          </a:bodyPr>
          <a:lstStyle/>
          <a:p>
            <a:pPr algn="ctr"/>
            <a:r>
              <a:rPr lang="fr-FR" dirty="0">
                <a:solidFill>
                  <a:srgbClr val="434343"/>
                </a:solidFill>
                <a:uFill>
                  <a:noFill/>
                </a:uFill>
                <a:latin typeface="Roboto Condensed Light"/>
                <a:ea typeface="Roboto Condensed Light"/>
                <a:cs typeface="Roboto Condensed Light"/>
                <a:sym typeface="Roboto Condensed Light"/>
              </a:rPr>
              <a:t>Cross </a:t>
            </a:r>
            <a:endParaRPr lang="fr-FR" dirty="0" smtClean="0">
              <a:solidFill>
                <a:srgbClr val="434343"/>
              </a:solidFill>
              <a:uFill>
                <a:noFill/>
              </a:uFill>
              <a:latin typeface="Roboto Condensed Light"/>
              <a:ea typeface="Roboto Condensed Light"/>
              <a:cs typeface="Roboto Condensed Light"/>
              <a:sym typeface="Roboto Condensed Light"/>
            </a:endParaRPr>
          </a:p>
          <a:p>
            <a:pPr algn="ctr"/>
            <a:r>
              <a:rPr lang="fr-FR" dirty="0" smtClean="0">
                <a:solidFill>
                  <a:srgbClr val="434343"/>
                </a:solidFill>
                <a:uFill>
                  <a:noFill/>
                </a:uFill>
                <a:latin typeface="Roboto Condensed Light"/>
                <a:ea typeface="Roboto Condensed Light"/>
                <a:cs typeface="Roboto Condensed Light"/>
                <a:sym typeface="Roboto Condensed Light"/>
              </a:rPr>
              <a:t>Validation</a:t>
            </a:r>
            <a:endParaRPr lang="fr-FR" dirty="0">
              <a:solidFill>
                <a:srgbClr val="434343"/>
              </a:solidFill>
              <a:uFill>
                <a:noFill/>
              </a:uFill>
              <a:latin typeface="Roboto Condensed Light"/>
              <a:ea typeface="Roboto Condensed Light"/>
              <a:cs typeface="Roboto Condensed Light"/>
              <a:sym typeface="Roboto Condensed Light"/>
            </a:endParaRPr>
          </a:p>
        </p:txBody>
      </p:sp>
      <p:cxnSp>
        <p:nvCxnSpPr>
          <p:cNvPr id="11" name="Connecteur droit avec flèche 10"/>
          <p:cNvCxnSpPr/>
          <p:nvPr/>
        </p:nvCxnSpPr>
        <p:spPr>
          <a:xfrm>
            <a:off x="6215852" y="2096012"/>
            <a:ext cx="576713" cy="140"/>
          </a:xfrm>
          <a:prstGeom prst="straightConnector1">
            <a:avLst/>
          </a:prstGeom>
          <a:ln w="38100">
            <a:solidFill>
              <a:srgbClr val="0A0E10"/>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a:off x="6831185" y="1851045"/>
            <a:ext cx="1718526" cy="1077218"/>
          </a:xfrm>
          <a:prstGeom prst="rect">
            <a:avLst/>
          </a:prstGeom>
          <a:noFill/>
        </p:spPr>
        <p:txBody>
          <a:bodyPr wrap="square" rtlCol="0">
            <a:spAutoFit/>
          </a:bodyPr>
          <a:lstStyle/>
          <a:p>
            <a:r>
              <a:rPr lang="fr-FR" sz="1600" dirty="0" err="1">
                <a:solidFill>
                  <a:srgbClr val="434343"/>
                </a:solidFill>
                <a:uFill>
                  <a:noFill/>
                </a:uFill>
                <a:latin typeface="Roboto Condensed Light"/>
                <a:ea typeface="Roboto Condensed Light"/>
                <a:cs typeface="Roboto Condensed Light"/>
              </a:rPr>
              <a:t>Accuracy</a:t>
            </a:r>
            <a:r>
              <a:rPr lang="fr-FR" sz="1600" dirty="0">
                <a:solidFill>
                  <a:srgbClr val="434343"/>
                </a:solidFill>
                <a:uFill>
                  <a:noFill/>
                </a:uFill>
                <a:latin typeface="Roboto Condensed Light"/>
                <a:ea typeface="Roboto Condensed Light"/>
                <a:cs typeface="Roboto Condensed Light"/>
              </a:rPr>
              <a:t> = </a:t>
            </a:r>
            <a:r>
              <a:rPr lang="fr-FR" sz="1600" dirty="0" smtClean="0">
                <a:solidFill>
                  <a:srgbClr val="434343"/>
                </a:solidFill>
                <a:uFill>
                  <a:noFill/>
                </a:uFill>
                <a:latin typeface="Roboto Condensed Light"/>
                <a:ea typeface="Roboto Condensed Light"/>
                <a:cs typeface="Roboto Condensed Light"/>
              </a:rPr>
              <a:t>0,857</a:t>
            </a:r>
            <a:endParaRPr lang="fr-FR" sz="1600" dirty="0">
              <a:solidFill>
                <a:srgbClr val="434343"/>
              </a:solidFill>
              <a:uFill>
                <a:noFill/>
              </a:uFill>
              <a:latin typeface="Roboto Condensed Light"/>
              <a:ea typeface="Roboto Condensed Light"/>
              <a:cs typeface="Roboto Condensed Light"/>
            </a:endParaRPr>
          </a:p>
          <a:p>
            <a:r>
              <a:rPr lang="fr-FR" sz="1600" dirty="0">
                <a:solidFill>
                  <a:srgbClr val="434343"/>
                </a:solidFill>
                <a:uFill>
                  <a:noFill/>
                </a:uFill>
                <a:latin typeface="Roboto Condensed Light"/>
                <a:ea typeface="Roboto Condensed Light"/>
                <a:cs typeface="Roboto Condensed Light"/>
                <a:sym typeface="Roboto Condensed Light"/>
              </a:rPr>
              <a:t>Roc AUC = </a:t>
            </a:r>
            <a:r>
              <a:rPr lang="fr-FR" sz="1600" dirty="0" smtClean="0">
                <a:solidFill>
                  <a:srgbClr val="434343"/>
                </a:solidFill>
                <a:uFill>
                  <a:noFill/>
                </a:uFill>
                <a:latin typeface="Roboto Condensed Light"/>
                <a:ea typeface="Roboto Condensed Light"/>
                <a:cs typeface="Roboto Condensed Light"/>
                <a:sym typeface="Roboto Condensed Light"/>
              </a:rPr>
              <a:t>0,885</a:t>
            </a:r>
          </a:p>
          <a:p>
            <a:r>
              <a:rPr lang="fr-FR" sz="1600" b="1" dirty="0" smtClean="0">
                <a:solidFill>
                  <a:srgbClr val="C00000"/>
                </a:solidFill>
                <a:uFill>
                  <a:noFill/>
                </a:uFill>
                <a:latin typeface="Roboto Condensed Light"/>
                <a:ea typeface="Roboto Condensed Light"/>
                <a:cs typeface="Roboto Condensed Light"/>
                <a:sym typeface="Roboto Condensed Light"/>
              </a:rPr>
              <a:t>Mieux que </a:t>
            </a:r>
            <a:r>
              <a:rPr lang="fr-FR" sz="1600" b="1" dirty="0" err="1" smtClean="0">
                <a:solidFill>
                  <a:srgbClr val="C00000"/>
                </a:solidFill>
                <a:uFill>
                  <a:noFill/>
                </a:uFill>
                <a:latin typeface="Roboto Condensed Light"/>
                <a:ea typeface="Roboto Condensed Light"/>
                <a:cs typeface="Roboto Condensed Light"/>
                <a:sym typeface="Roboto Condensed Light"/>
              </a:rPr>
              <a:t>KNN+Spline</a:t>
            </a:r>
            <a:endParaRPr lang="fr-FR" sz="1600" b="1" dirty="0">
              <a:solidFill>
                <a:srgbClr val="C00000"/>
              </a:solidFill>
              <a:uFill>
                <a:noFill/>
              </a:uFill>
              <a:latin typeface="Roboto Condensed Light"/>
              <a:ea typeface="Roboto Condensed Light"/>
              <a:cs typeface="Roboto Condensed Light"/>
              <a:sym typeface="Roboto Condensed Light"/>
            </a:endParaRPr>
          </a:p>
        </p:txBody>
      </p:sp>
      <p:pic>
        <p:nvPicPr>
          <p:cNvPr id="13" name="Image 12"/>
          <p:cNvPicPr>
            <a:picLocks noChangeAspect="1"/>
          </p:cNvPicPr>
          <p:nvPr/>
        </p:nvPicPr>
        <p:blipFill>
          <a:blip r:embed="rId4"/>
          <a:stretch>
            <a:fillRect/>
          </a:stretch>
        </p:blipFill>
        <p:spPr>
          <a:xfrm>
            <a:off x="337080" y="3192855"/>
            <a:ext cx="5053802" cy="1334431"/>
          </a:xfrm>
          <a:prstGeom prst="rect">
            <a:avLst/>
          </a:prstGeom>
        </p:spPr>
      </p:pic>
      <p:sp>
        <p:nvSpPr>
          <p:cNvPr id="14" name="ZoneTexte 13"/>
          <p:cNvSpPr txBox="1"/>
          <p:nvPr/>
        </p:nvSpPr>
        <p:spPr>
          <a:xfrm>
            <a:off x="5709598" y="3321461"/>
            <a:ext cx="3088038" cy="584775"/>
          </a:xfrm>
          <a:prstGeom prst="rect">
            <a:avLst/>
          </a:prstGeom>
          <a:noFill/>
        </p:spPr>
        <p:txBody>
          <a:bodyPr wrap="square" rtlCol="0">
            <a:spAutoFit/>
          </a:bodyPr>
          <a:lstStyle/>
          <a:p>
            <a:r>
              <a:rPr lang="fr-FR" sz="1600" dirty="0" smtClean="0">
                <a:solidFill>
                  <a:srgbClr val="434343"/>
                </a:solidFill>
                <a:uFill>
                  <a:noFill/>
                </a:uFill>
                <a:latin typeface="Roboto Condensed Light"/>
                <a:ea typeface="Roboto Condensed Light"/>
                <a:cs typeface="Roboto Condensed Light"/>
                <a:sym typeface="Roboto Condensed Light"/>
              </a:rPr>
              <a:t>Prédiction sur la partie Test avec modèle </a:t>
            </a:r>
            <a:r>
              <a:rPr lang="fr-FR" sz="1600" dirty="0" err="1" smtClean="0">
                <a:solidFill>
                  <a:srgbClr val="434343"/>
                </a:solidFill>
                <a:uFill>
                  <a:noFill/>
                </a:uFill>
                <a:latin typeface="Roboto Condensed Light"/>
                <a:ea typeface="Roboto Condensed Light"/>
                <a:cs typeface="Roboto Condensed Light"/>
                <a:sym typeface="Roboto Condensed Light"/>
              </a:rPr>
              <a:t>Keras</a:t>
            </a:r>
            <a:endParaRPr lang="fr-FR" sz="1600" dirty="0">
              <a:solidFill>
                <a:srgbClr val="434343"/>
              </a:solidFill>
              <a:uFill>
                <a:noFill/>
              </a:uFill>
              <a:latin typeface="Roboto Condensed Light"/>
              <a:ea typeface="Roboto Condensed Light"/>
              <a:cs typeface="Roboto Condensed Light"/>
              <a:sym typeface="Roboto Condensed Light"/>
            </a:endParaRPr>
          </a:p>
        </p:txBody>
      </p:sp>
      <p:sp>
        <p:nvSpPr>
          <p:cNvPr id="15" name="Rectangle à coins arrondis 14"/>
          <p:cNvSpPr/>
          <p:nvPr/>
        </p:nvSpPr>
        <p:spPr>
          <a:xfrm>
            <a:off x="4274127" y="3321461"/>
            <a:ext cx="1088534" cy="53860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14203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8">
            <a:hlinkClick r:id="rId3" action="ppaction://hlinksldjump"/>
          </p:cNvPr>
          <p:cNvSpPr/>
          <p:nvPr/>
        </p:nvSpPr>
        <p:spPr>
          <a:xfrm>
            <a:off x="7991475" y="463300"/>
            <a:ext cx="620100" cy="617400"/>
          </a:xfrm>
          <a:prstGeom prst="snip2DiagRect">
            <a:avLst>
              <a:gd name="adj1" fmla="val 0"/>
              <a:gd name="adj2" fmla="val 16667"/>
            </a:avLst>
          </a:prstGeom>
          <a:solidFill>
            <a:srgbClr val="D9D9D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8"/>
          <p:cNvSpPr txBox="1">
            <a:spLocks noGrp="1"/>
          </p:cNvSpPr>
          <p:nvPr>
            <p:ph type="ctrTitle"/>
          </p:nvPr>
        </p:nvSpPr>
        <p:spPr>
          <a:xfrm flipH="1">
            <a:off x="1134283" y="2109038"/>
            <a:ext cx="5195700" cy="1921200"/>
          </a:xfrm>
          <a:prstGeom prst="rect">
            <a:avLst/>
          </a:prstGeom>
        </p:spPr>
        <p:txBody>
          <a:bodyPr spcFirstLastPara="1" wrap="square" lIns="91425" tIns="91425" rIns="91425" bIns="91425" anchor="ctr" anchorCtr="0">
            <a:noAutofit/>
          </a:bodyPr>
          <a:lstStyle/>
          <a:p>
            <a:r>
              <a:rPr lang="fr-FR" dirty="0" err="1" smtClean="0"/>
              <a:t>Interpretable</a:t>
            </a:r>
            <a:r>
              <a:rPr lang="fr-FR" dirty="0" smtClean="0"/>
              <a:t> </a:t>
            </a:r>
            <a:r>
              <a:rPr lang="fr-FR" dirty="0"/>
              <a:t>Machine Learning</a:t>
            </a:r>
            <a:br>
              <a:rPr lang="fr-FR" dirty="0"/>
            </a:br>
            <a:endParaRPr dirty="0"/>
          </a:p>
        </p:txBody>
      </p:sp>
      <p:sp>
        <p:nvSpPr>
          <p:cNvPr id="437" name="Google Shape;437;p48"/>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05</a:t>
            </a:r>
            <a:endParaRPr dirty="0"/>
          </a:p>
        </p:txBody>
      </p:sp>
      <p:sp>
        <p:nvSpPr>
          <p:cNvPr id="438" name="Google Shape;438;p48"/>
          <p:cNvSpPr txBox="1">
            <a:spLocks noGrp="1"/>
          </p:cNvSpPr>
          <p:nvPr>
            <p:ph type="subTitle" idx="1"/>
          </p:nvPr>
        </p:nvSpPr>
        <p:spPr>
          <a:xfrm>
            <a:off x="1134282" y="3545629"/>
            <a:ext cx="3630757"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rgbClr val="0070C0"/>
                </a:solidFill>
              </a:rPr>
              <a:t>Identification des variables “</a:t>
            </a:r>
            <a:r>
              <a:rPr lang="en" dirty="0" smtClean="0">
                <a:solidFill>
                  <a:srgbClr val="0070C0"/>
                </a:solidFill>
              </a:rPr>
              <a:t>contributeurs” </a:t>
            </a:r>
            <a:r>
              <a:rPr lang="en" dirty="0" smtClean="0">
                <a:solidFill>
                  <a:srgbClr val="0070C0"/>
                </a:solidFill>
              </a:rPr>
              <a:t>de la prédiction de gravité d’accident corporel</a:t>
            </a:r>
            <a:endParaRPr dirty="0">
              <a:solidFill>
                <a:srgbClr val="0070C0"/>
              </a:solidFill>
            </a:endParaRPr>
          </a:p>
        </p:txBody>
      </p:sp>
      <p:cxnSp>
        <p:nvCxnSpPr>
          <p:cNvPr id="439" name="Google Shape;439;p48"/>
          <p:cNvCxnSpPr/>
          <p:nvPr/>
        </p:nvCxnSpPr>
        <p:spPr>
          <a:xfrm>
            <a:off x="-45720" y="3540590"/>
            <a:ext cx="1676700" cy="0"/>
          </a:xfrm>
          <a:prstGeom prst="straightConnector1">
            <a:avLst/>
          </a:prstGeom>
          <a:noFill/>
          <a:ln w="9525" cap="flat" cmpd="sng">
            <a:solidFill>
              <a:srgbClr val="434343"/>
            </a:solidFill>
            <a:prstDash val="solid"/>
            <a:round/>
            <a:headEnd type="none" w="med" len="med"/>
            <a:tailEnd type="none" w="med" len="med"/>
          </a:ln>
        </p:spPr>
      </p:cxnSp>
      <p:grpSp>
        <p:nvGrpSpPr>
          <p:cNvPr id="440" name="Google Shape;440;p48"/>
          <p:cNvGrpSpPr/>
          <p:nvPr/>
        </p:nvGrpSpPr>
        <p:grpSpPr>
          <a:xfrm>
            <a:off x="8089940" y="561326"/>
            <a:ext cx="423413" cy="421569"/>
            <a:chOff x="7703675" y="2541175"/>
            <a:chExt cx="499425" cy="497250"/>
          </a:xfrm>
        </p:grpSpPr>
        <p:sp>
          <p:nvSpPr>
            <p:cNvPr id="441" name="Google Shape;441;p48"/>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8"/>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8"/>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8"/>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8"/>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39"/>
                                        </p:tgtEl>
                                        <p:attrNameLst>
                                          <p:attrName>style.visibility</p:attrName>
                                        </p:attrNameLst>
                                      </p:cBhvr>
                                      <p:to>
                                        <p:strVal val="visible"/>
                                      </p:to>
                                    </p:set>
                                    <p:anim calcmode="lin" valueType="num">
                                      <p:cBhvr additive="base">
                                        <p:cTn id="7" dur="1000"/>
                                        <p:tgtEl>
                                          <p:spTgt spid="439"/>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37"/>
                                        </p:tgtEl>
                                        <p:attrNameLst>
                                          <p:attrName>style.visibility</p:attrName>
                                        </p:attrNameLst>
                                      </p:cBhvr>
                                      <p:to>
                                        <p:strVal val="visible"/>
                                      </p:to>
                                    </p:set>
                                    <p:animEffect transition="in" filter="fade">
                                      <p:cBhvr>
                                        <p:cTn id="11" dur="800"/>
                                        <p:tgtEl>
                                          <p:spTgt spid="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54125" y="933450"/>
            <a:ext cx="7142966" cy="31563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fr-FR" b="1" dirty="0" err="1">
                <a:latin typeface="Exo 2"/>
                <a:ea typeface="Exo 2"/>
                <a:cs typeface="Exo 2"/>
                <a:sym typeface="Exo 2"/>
              </a:rPr>
              <a:t>I</a:t>
            </a:r>
            <a:r>
              <a:rPr lang="fr-FR" b="1" dirty="0" err="1">
                <a:latin typeface="Exo 2"/>
                <a:ea typeface="Exo 2"/>
                <a:cs typeface="Exo 2"/>
                <a:sym typeface="Exo 2"/>
              </a:rPr>
              <a:t>nterpretable</a:t>
            </a:r>
            <a:r>
              <a:rPr lang="fr-FR" b="1" dirty="0">
                <a:latin typeface="Exo 2"/>
                <a:ea typeface="Exo 2"/>
                <a:cs typeface="Exo 2"/>
                <a:sym typeface="Exo 2"/>
              </a:rPr>
              <a:t> </a:t>
            </a:r>
            <a:r>
              <a:rPr lang="fr-FR" b="1" dirty="0" err="1">
                <a:latin typeface="Exo 2"/>
                <a:ea typeface="Exo 2"/>
                <a:cs typeface="Exo 2"/>
                <a:sym typeface="Exo 2"/>
              </a:rPr>
              <a:t>models</a:t>
            </a:r>
            <a:r>
              <a:rPr lang="en" b="1" dirty="0">
                <a:latin typeface="Exo 2"/>
                <a:ea typeface="Exo 2"/>
                <a:cs typeface="Exo 2"/>
                <a:sym typeface="Exo 2"/>
              </a:rPr>
              <a:t>  </a:t>
            </a:r>
            <a:r>
              <a:rPr lang="en" b="1" dirty="0" smtClean="0">
                <a:solidFill>
                  <a:srgbClr val="434343"/>
                </a:solidFill>
                <a:latin typeface="Exo 2"/>
                <a:ea typeface="Exo 2"/>
                <a:cs typeface="Exo 2"/>
                <a:sym typeface="Exo 2"/>
              </a:rPr>
              <a:t>: </a:t>
            </a:r>
            <a:r>
              <a:rPr lang="en" b="1" dirty="0" smtClean="0">
                <a:solidFill>
                  <a:srgbClr val="0070C0"/>
                </a:solidFill>
                <a:latin typeface="Exo 2"/>
                <a:ea typeface="Exo 2"/>
                <a:cs typeface="Exo 2"/>
                <a:sym typeface="Exo 2"/>
              </a:rPr>
              <a:t>logistic</a:t>
            </a:r>
          </a:p>
          <a:p>
            <a:pPr marL="0" lvl="0" indent="0">
              <a:buClr>
                <a:schemeClr val="dk1"/>
              </a:buClr>
              <a:buSzPts val="1100"/>
              <a:buNone/>
            </a:pPr>
            <a:endParaRPr lang="en" b="1" dirty="0">
              <a:solidFill>
                <a:srgbClr val="0070C0"/>
              </a:solidFill>
              <a:latin typeface="Exo 2"/>
              <a:ea typeface="Exo 2"/>
              <a:cs typeface="Exo 2"/>
              <a:sym typeface="Exo 2"/>
            </a:endParaRPr>
          </a:p>
          <a:p>
            <a:pPr marL="0" lvl="0" indent="0">
              <a:buClr>
                <a:schemeClr val="dk1"/>
              </a:buClr>
              <a:buSzPts val="1100"/>
              <a:buNone/>
            </a:pPr>
            <a:r>
              <a:rPr lang="fr-FR" b="1" dirty="0" smtClean="0">
                <a:latin typeface="Exo 2"/>
                <a:ea typeface="Exo 2"/>
                <a:cs typeface="Exo 2"/>
              </a:rPr>
              <a:t>Model-</a:t>
            </a:r>
            <a:r>
              <a:rPr lang="fr-FR" b="1" dirty="0" err="1" smtClean="0">
                <a:latin typeface="Exo 2"/>
                <a:ea typeface="Exo 2"/>
                <a:cs typeface="Exo 2"/>
              </a:rPr>
              <a:t>Agnostic</a:t>
            </a:r>
            <a:r>
              <a:rPr lang="fr-FR" b="1" dirty="0" smtClean="0">
                <a:latin typeface="Exo 2"/>
                <a:ea typeface="Exo 2"/>
                <a:cs typeface="Exo 2"/>
              </a:rPr>
              <a:t> </a:t>
            </a:r>
            <a:r>
              <a:rPr lang="fr-FR" b="1" dirty="0" err="1">
                <a:latin typeface="Exo 2"/>
                <a:ea typeface="Exo 2"/>
                <a:cs typeface="Exo 2"/>
              </a:rPr>
              <a:t>Methods</a:t>
            </a:r>
            <a:r>
              <a:rPr lang="fr-FR" b="1" dirty="0">
                <a:latin typeface="Exo 2"/>
                <a:ea typeface="Exo 2"/>
                <a:cs typeface="Exo 2"/>
              </a:rPr>
              <a:t> : </a:t>
            </a:r>
            <a:r>
              <a:rPr lang="fr-FR" b="1" dirty="0">
                <a:solidFill>
                  <a:srgbClr val="0070C0"/>
                </a:solidFill>
                <a:latin typeface="Exo 2"/>
                <a:ea typeface="Exo 2"/>
                <a:cs typeface="Exo 2"/>
              </a:rPr>
              <a:t>Partial </a:t>
            </a:r>
            <a:r>
              <a:rPr lang="fr-FR" b="1" dirty="0" err="1">
                <a:solidFill>
                  <a:srgbClr val="0070C0"/>
                </a:solidFill>
                <a:latin typeface="Exo 2"/>
                <a:ea typeface="Exo 2"/>
                <a:cs typeface="Exo 2"/>
              </a:rPr>
              <a:t>Dependence</a:t>
            </a:r>
            <a:r>
              <a:rPr lang="fr-FR" b="1" dirty="0">
                <a:solidFill>
                  <a:srgbClr val="0070C0"/>
                </a:solidFill>
                <a:latin typeface="Exo 2"/>
                <a:ea typeface="Exo 2"/>
                <a:cs typeface="Exo 2"/>
              </a:rPr>
              <a:t> Plot (PDP)</a:t>
            </a:r>
          </a:p>
          <a:p>
            <a:pPr marL="152400" indent="0">
              <a:buNone/>
            </a:pPr>
            <a:endParaRPr lang="fr-FR" dirty="0"/>
          </a:p>
          <a:p>
            <a:pPr lvl="0" indent="-298450">
              <a:spcBef>
                <a:spcPts val="300"/>
              </a:spcBef>
              <a:buSzPts val="1100"/>
            </a:pPr>
            <a:r>
              <a:rPr lang="fr-FR" dirty="0" smtClean="0"/>
              <a:t>montrent </a:t>
            </a:r>
            <a:r>
              <a:rPr lang="fr-FR" dirty="0"/>
              <a:t>la dépendance entre la prédiction cible et les variables Xi</a:t>
            </a:r>
            <a:endParaRPr lang="fr-FR" dirty="0">
              <a:solidFill>
                <a:srgbClr val="0070C0"/>
              </a:solidFill>
            </a:endParaRPr>
          </a:p>
          <a:p>
            <a:pPr lvl="0" indent="-298450">
              <a:buSzPts val="1100"/>
            </a:pPr>
            <a:r>
              <a:rPr lang="fr-FR" dirty="0"/>
              <a:t>marginalise les valeurs des autres variables</a:t>
            </a:r>
          </a:p>
          <a:p>
            <a:pPr lvl="0" indent="-298450">
              <a:buSzPts val="1100"/>
            </a:pPr>
            <a:r>
              <a:rPr lang="fr-FR" dirty="0" smtClean="0"/>
              <a:t>peuvent-être </a:t>
            </a:r>
            <a:r>
              <a:rPr lang="fr-FR" dirty="0"/>
              <a:t>interprétés comme </a:t>
            </a:r>
            <a:r>
              <a:rPr lang="fr-FR" dirty="0" smtClean="0"/>
              <a:t>la </a:t>
            </a:r>
            <a:r>
              <a:rPr lang="fr-FR" dirty="0"/>
              <a:t>prédiction attendue en fonction des variables d'entrée </a:t>
            </a:r>
            <a:r>
              <a:rPr lang="fr-FR" dirty="0" smtClean="0"/>
              <a:t>d'intérêt</a:t>
            </a:r>
          </a:p>
          <a:p>
            <a:pPr lvl="0" indent="-298450">
              <a:buSzPts val="1100"/>
            </a:pPr>
            <a:endParaRPr lang="fr-FR" dirty="0"/>
          </a:p>
          <a:p>
            <a:pPr marL="0" lvl="0" indent="0">
              <a:buClr>
                <a:schemeClr val="dk1"/>
              </a:buClr>
              <a:buSzPts val="1100"/>
              <a:buNone/>
            </a:pPr>
            <a:endParaRPr lang="en" b="1" dirty="0" smtClean="0">
              <a:solidFill>
                <a:srgbClr val="0070C0"/>
              </a:solidFill>
              <a:latin typeface="Exo 2"/>
              <a:ea typeface="Exo 2"/>
              <a:cs typeface="Exo 2"/>
              <a:sym typeface="Exo 2"/>
            </a:endParaRPr>
          </a:p>
          <a:p>
            <a:pPr marL="0" lvl="0" indent="0">
              <a:buClr>
                <a:schemeClr val="dk1"/>
              </a:buClr>
              <a:buSzPts val="1100"/>
              <a:buNone/>
            </a:pPr>
            <a:endParaRPr dirty="0" smtClean="0">
              <a:solidFill>
                <a:srgbClr val="0070C0"/>
              </a:solidFill>
            </a:endParaRPr>
          </a:p>
        </p:txBody>
      </p:sp>
      <p:sp>
        <p:nvSpPr>
          <p:cNvPr id="4" name="Titre 3"/>
          <p:cNvSpPr>
            <a:spLocks noGrp="1"/>
          </p:cNvSpPr>
          <p:nvPr>
            <p:ph type="ctrTitle"/>
          </p:nvPr>
        </p:nvSpPr>
        <p:spPr>
          <a:xfrm>
            <a:off x="1126650" y="340150"/>
            <a:ext cx="7039449" cy="536150"/>
          </a:xfrm>
        </p:spPr>
        <p:txBody>
          <a:bodyPr/>
          <a:lstStyle/>
          <a:p>
            <a:r>
              <a:rPr lang="fr-FR" dirty="0" smtClean="0"/>
              <a:t>Variables</a:t>
            </a:r>
            <a:r>
              <a:rPr lang="fr-FR" dirty="0" smtClean="0">
                <a:solidFill>
                  <a:srgbClr val="0070C0"/>
                </a:solidFill>
              </a:rPr>
              <a:t> </a:t>
            </a:r>
            <a:r>
              <a:rPr lang="fr-FR" dirty="0"/>
              <a:t>“</a:t>
            </a:r>
            <a:r>
              <a:rPr lang="fr-FR" dirty="0" smtClean="0"/>
              <a:t>contributeurs” de </a:t>
            </a:r>
            <a:r>
              <a:rPr lang="fr-FR" dirty="0" smtClean="0"/>
              <a:t>la prédiction</a:t>
            </a:r>
            <a:br>
              <a:rPr lang="fr-FR" dirty="0" smtClean="0"/>
            </a:br>
            <a:endParaRPr lang="fr-FR" sz="1400" dirty="0">
              <a:sym typeface="Roboto Condensed Light"/>
            </a:endParaRPr>
          </a:p>
        </p:txBody>
      </p:sp>
      <p:pic>
        <p:nvPicPr>
          <p:cNvPr id="3" name="Image 2"/>
          <p:cNvPicPr>
            <a:picLocks noChangeAspect="1"/>
          </p:cNvPicPr>
          <p:nvPr/>
        </p:nvPicPr>
        <p:blipFill>
          <a:blip r:embed="rId3"/>
          <a:stretch>
            <a:fillRect/>
          </a:stretch>
        </p:blipFill>
        <p:spPr>
          <a:xfrm>
            <a:off x="4752139" y="3087042"/>
            <a:ext cx="3200370" cy="1986607"/>
          </a:xfrm>
          <a:prstGeom prst="rect">
            <a:avLst/>
          </a:prstGeom>
        </p:spPr>
      </p:pic>
      <p:pic>
        <p:nvPicPr>
          <p:cNvPr id="6" name="Image 5"/>
          <p:cNvPicPr>
            <a:picLocks noChangeAspect="1"/>
          </p:cNvPicPr>
          <p:nvPr/>
        </p:nvPicPr>
        <p:blipFill>
          <a:blip r:embed="rId4"/>
          <a:stretch>
            <a:fillRect/>
          </a:stretch>
        </p:blipFill>
        <p:spPr>
          <a:xfrm>
            <a:off x="1236519" y="3087042"/>
            <a:ext cx="3178571" cy="1986607"/>
          </a:xfrm>
          <a:prstGeom prst="rect">
            <a:avLst/>
          </a:prstGeom>
        </p:spPr>
      </p:pic>
    </p:spTree>
    <p:extLst>
      <p:ext uri="{BB962C8B-B14F-4D97-AF65-F5344CB8AC3E}">
        <p14:creationId xmlns:p14="http://schemas.microsoft.com/office/powerpoint/2010/main" val="29882035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1">
            <a:hlinkClick r:id="rId3" action="ppaction://hlinksldjump"/>
          </p:cNvPr>
          <p:cNvSpPr/>
          <p:nvPr/>
        </p:nvSpPr>
        <p:spPr>
          <a:xfrm>
            <a:off x="7991475" y="463300"/>
            <a:ext cx="620100" cy="617400"/>
          </a:xfrm>
          <a:prstGeom prst="snip2DiagRect">
            <a:avLst>
              <a:gd name="adj1" fmla="val 0"/>
              <a:gd name="adj2" fmla="val 16667"/>
            </a:avLst>
          </a:prstGeom>
          <a:solidFill>
            <a:srgbClr val="D9D9D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1"/>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r>
              <a:rPr lang="fr-FR" dirty="0" smtClean="0"/>
              <a:t>Data Visualisation</a:t>
            </a:r>
            <a:endParaRPr dirty="0"/>
          </a:p>
        </p:txBody>
      </p:sp>
      <p:sp>
        <p:nvSpPr>
          <p:cNvPr id="479" name="Google Shape;479;p51"/>
          <p:cNvSpPr txBox="1">
            <a:spLocks noGrp="1"/>
          </p:cNvSpPr>
          <p:nvPr>
            <p:ph type="title" idx="2"/>
          </p:nvPr>
        </p:nvSpPr>
        <p:spPr>
          <a:xfrm flipH="1">
            <a:off x="2260329" y="188198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06</a:t>
            </a:r>
            <a:endParaRPr dirty="0"/>
          </a:p>
        </p:txBody>
      </p:sp>
      <p:sp>
        <p:nvSpPr>
          <p:cNvPr id="480" name="Google Shape;480;p51"/>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enter here the subtitle if you need </a:t>
            </a:r>
            <a:r>
              <a:rPr lang="en" dirty="0" smtClean="0"/>
              <a:t>it</a:t>
            </a:r>
          </a:p>
          <a:p>
            <a:pPr marL="0" lvl="0" indent="0" algn="l" rtl="0">
              <a:spcBef>
                <a:spcPts val="0"/>
              </a:spcBef>
              <a:spcAft>
                <a:spcPts val="0"/>
              </a:spcAft>
              <a:buNone/>
            </a:pPr>
            <a:r>
              <a:rPr lang="en" b="1" dirty="0" smtClean="0">
                <a:solidFill>
                  <a:srgbClr val="0070C0"/>
                </a:solidFill>
              </a:rPr>
              <a:t>A toi de jouer Patice</a:t>
            </a:r>
            <a:endParaRPr b="1" dirty="0">
              <a:solidFill>
                <a:srgbClr val="0070C0"/>
              </a:solidFill>
            </a:endParaRPr>
          </a:p>
        </p:txBody>
      </p:sp>
      <p:cxnSp>
        <p:nvCxnSpPr>
          <p:cNvPr id="481" name="Google Shape;481;p51"/>
          <p:cNvCxnSpPr/>
          <p:nvPr/>
        </p:nvCxnSpPr>
        <p:spPr>
          <a:xfrm>
            <a:off x="2162075" y="-35700"/>
            <a:ext cx="0" cy="2382600"/>
          </a:xfrm>
          <a:prstGeom prst="straightConnector1">
            <a:avLst/>
          </a:prstGeom>
          <a:noFill/>
          <a:ln w="9525" cap="flat" cmpd="sng">
            <a:solidFill>
              <a:srgbClr val="595959"/>
            </a:solidFill>
            <a:prstDash val="solid"/>
            <a:round/>
            <a:headEnd type="none" w="med" len="med"/>
            <a:tailEnd type="none" w="med" len="med"/>
          </a:ln>
        </p:spPr>
      </p:cxnSp>
      <p:grpSp>
        <p:nvGrpSpPr>
          <p:cNvPr id="482" name="Google Shape;482;p51"/>
          <p:cNvGrpSpPr/>
          <p:nvPr/>
        </p:nvGrpSpPr>
        <p:grpSpPr>
          <a:xfrm>
            <a:off x="8089940" y="561326"/>
            <a:ext cx="423413" cy="421569"/>
            <a:chOff x="7703675" y="2541175"/>
            <a:chExt cx="499425" cy="497250"/>
          </a:xfrm>
        </p:grpSpPr>
        <p:sp>
          <p:nvSpPr>
            <p:cNvPr id="483" name="Google Shape;483;p51"/>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1"/>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1"/>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1"/>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1"/>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54"/>
          <p:cNvSpPr txBox="1">
            <a:spLocks noGrp="1"/>
          </p:cNvSpPr>
          <p:nvPr>
            <p:ph type="ctrTitle"/>
          </p:nvPr>
        </p:nvSpPr>
        <p:spPr>
          <a:xfrm flipH="1">
            <a:off x="1698072" y="24197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Discussion et pespectives</a:t>
            </a:r>
            <a:endParaRPr dirty="0"/>
          </a:p>
        </p:txBody>
      </p:sp>
      <p:sp>
        <p:nvSpPr>
          <p:cNvPr id="616" name="Google Shape;616;p54"/>
          <p:cNvSpPr txBox="1">
            <a:spLocks noGrp="1"/>
          </p:cNvSpPr>
          <p:nvPr>
            <p:ph type="title" idx="2"/>
          </p:nvPr>
        </p:nvSpPr>
        <p:spPr>
          <a:xfrm flipH="1">
            <a:off x="3914472" y="18666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07</a:t>
            </a:r>
            <a:endParaRPr dirty="0"/>
          </a:p>
        </p:txBody>
      </p:sp>
      <p:cxnSp>
        <p:nvCxnSpPr>
          <p:cNvPr id="618" name="Google Shape;618;p54"/>
          <p:cNvCxnSpPr/>
          <p:nvPr/>
        </p:nvCxnSpPr>
        <p:spPr>
          <a:xfrm>
            <a:off x="7015900" y="-35700"/>
            <a:ext cx="0" cy="2382600"/>
          </a:xfrm>
          <a:prstGeom prst="straightConnector1">
            <a:avLst/>
          </a:prstGeom>
          <a:noFill/>
          <a:ln w="9525" cap="flat" cmpd="sng">
            <a:solidFill>
              <a:srgbClr val="595959"/>
            </a:solidFill>
            <a:prstDash val="solid"/>
            <a:round/>
            <a:headEnd type="none" w="med" len="med"/>
            <a:tailEnd type="none" w="med" len="med"/>
          </a:ln>
        </p:spPr>
      </p:cxnSp>
      <p:grpSp>
        <p:nvGrpSpPr>
          <p:cNvPr id="619" name="Google Shape;619;p54"/>
          <p:cNvGrpSpPr/>
          <p:nvPr/>
        </p:nvGrpSpPr>
        <p:grpSpPr>
          <a:xfrm>
            <a:off x="8089940" y="561326"/>
            <a:ext cx="423413" cy="421569"/>
            <a:chOff x="7703675" y="2541175"/>
            <a:chExt cx="499425" cy="497250"/>
          </a:xfrm>
        </p:grpSpPr>
        <p:sp>
          <p:nvSpPr>
            <p:cNvPr id="620" name="Google Shape;620;p54"/>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4"/>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4"/>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4"/>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4"/>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 name="Google Shape;625;p54">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18"/>
                                        </p:tgtEl>
                                        <p:attrNameLst>
                                          <p:attrName>style.visibility</p:attrName>
                                        </p:attrNameLst>
                                      </p:cBhvr>
                                      <p:to>
                                        <p:strVal val="visible"/>
                                      </p:to>
                                    </p:set>
                                    <p:anim calcmode="lin" valueType="num">
                                      <p:cBhvr additive="base">
                                        <p:cTn id="7" dur="1000"/>
                                        <p:tgtEl>
                                          <p:spTgt spid="618"/>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16"/>
                                        </p:tgtEl>
                                        <p:attrNameLst>
                                          <p:attrName>style.visibility</p:attrName>
                                        </p:attrNameLst>
                                      </p:cBhvr>
                                      <p:to>
                                        <p:strVal val="visible"/>
                                      </p:to>
                                    </p:set>
                                    <p:animEffect transition="in" filter="fade">
                                      <p:cBhvr>
                                        <p:cTn id="11" dur="800"/>
                                        <p:tgtEl>
                                          <p:spTgt spid="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23900" y="1634837"/>
            <a:ext cx="3589200" cy="315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FR" b="1" dirty="0" smtClean="0">
                <a:solidFill>
                  <a:srgbClr val="434343"/>
                </a:solidFill>
                <a:latin typeface="Exo 2"/>
                <a:ea typeface="Exo 2"/>
                <a:cs typeface="Exo 2"/>
                <a:sym typeface="Exo 2"/>
              </a:rPr>
              <a:t>Avantages</a:t>
            </a:r>
            <a:endParaRPr dirty="0" smtClean="0">
              <a:solidFill>
                <a:srgbClr val="434343"/>
              </a:solidFill>
            </a:endParaRPr>
          </a:p>
          <a:p>
            <a:pPr lvl="0" indent="-298450">
              <a:spcBef>
                <a:spcPts val="300"/>
              </a:spcBef>
              <a:buSzPts val="1100"/>
            </a:pPr>
            <a:r>
              <a:rPr lang="en" sz="1100" dirty="0" smtClean="0">
                <a:solidFill>
                  <a:schemeClr val="bg1">
                    <a:lumMod val="50000"/>
                  </a:schemeClr>
                </a:solidFill>
                <a:uFill>
                  <a:noFill/>
                </a:u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Happy </a:t>
            </a:r>
            <a:r>
              <a:rPr lang="en" sz="1100" dirty="0">
                <a:solidFill>
                  <a:schemeClr val="bg1">
                    <a:lumMod val="50000"/>
                  </a:schemeClr>
                </a:solidFill>
                <a:uFill>
                  <a:noFill/>
                </a:u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businesswoman looking at camera with holding pencil and diary</a:t>
            </a:r>
            <a:endParaRPr sz="1100" dirty="0">
              <a:solidFill>
                <a:schemeClr val="bg1">
                  <a:lumMod val="50000"/>
                </a:schemeClr>
              </a:solidFill>
            </a:endParaRPr>
          </a:p>
          <a:p>
            <a:pPr marL="457200" lvl="0" indent="-298450" algn="l" rtl="0">
              <a:spcBef>
                <a:spcPts val="0"/>
              </a:spcBef>
              <a:spcAft>
                <a:spcPts val="0"/>
              </a:spcAft>
              <a:buSzPts val="1100"/>
              <a:buChar char="■"/>
            </a:pPr>
            <a:r>
              <a:rPr lang="en" sz="1100" dirty="0">
                <a:solidFill>
                  <a:schemeClr val="bg1">
                    <a:lumMod val="50000"/>
                  </a:schemeClr>
                </a:solidFill>
                <a:uFill>
                  <a:noFill/>
                </a:uFil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Portrait of smiling man holding digital tablet looking at camera</a:t>
            </a:r>
            <a:endParaRPr sz="1100" dirty="0">
              <a:solidFill>
                <a:schemeClr val="bg1">
                  <a:lumMod val="50000"/>
                </a:schemeClr>
              </a:solidFill>
            </a:endParaRPr>
          </a:p>
          <a:p>
            <a:pPr marL="457200" lvl="0" indent="-298450" algn="l" rtl="0">
              <a:spcBef>
                <a:spcPts val="0"/>
              </a:spcBef>
              <a:spcAft>
                <a:spcPts val="0"/>
              </a:spcAft>
              <a:buSzPts val="1100"/>
              <a:buChar char="■"/>
            </a:pPr>
            <a:r>
              <a:rPr lang="en" sz="1100" dirty="0">
                <a:solidFill>
                  <a:schemeClr val="bg1">
                    <a:lumMod val="50000"/>
                  </a:schemeClr>
                </a:solidFill>
                <a:uFill>
                  <a:noFill/>
                </a:uFil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Smiling bearded man holding disposable coffee cup while opening door</a:t>
            </a:r>
            <a:endParaRPr sz="1100" dirty="0">
              <a:solidFill>
                <a:schemeClr val="bg1">
                  <a:lumMod val="50000"/>
                </a:schemeClr>
              </a:solidFill>
            </a:endParaRPr>
          </a:p>
          <a:p>
            <a:pPr marL="0" indent="0">
              <a:buClr>
                <a:schemeClr val="dk1"/>
              </a:buClr>
              <a:buSzPts val="1100"/>
              <a:buNone/>
            </a:pPr>
            <a:endParaRPr lang="fr-FR" b="1" dirty="0" smtClean="0">
              <a:latin typeface="Exo 2"/>
              <a:ea typeface="Exo 2"/>
              <a:cs typeface="Exo 2"/>
              <a:sym typeface="Exo 2"/>
            </a:endParaRPr>
          </a:p>
          <a:p>
            <a:pPr marL="0" indent="0">
              <a:buClr>
                <a:schemeClr val="dk1"/>
              </a:buClr>
              <a:buSzPts val="1100"/>
              <a:buNone/>
            </a:pPr>
            <a:r>
              <a:rPr lang="fr-FR" b="1" dirty="0" smtClean="0">
                <a:latin typeface="Exo 2"/>
                <a:ea typeface="Exo 2"/>
                <a:cs typeface="Exo 2"/>
                <a:sym typeface="Exo 2"/>
              </a:rPr>
              <a:t>Limites</a:t>
            </a:r>
            <a:endParaRPr lang="fr-FR" b="1" dirty="0">
              <a:latin typeface="Exo 2"/>
              <a:ea typeface="Exo 2"/>
              <a:cs typeface="Exo 2"/>
            </a:endParaRPr>
          </a:p>
          <a:p>
            <a:pPr lvl="0" indent="-298450">
              <a:spcBef>
                <a:spcPts val="300"/>
              </a:spcBef>
              <a:buSzPts val="1100"/>
            </a:pPr>
            <a:r>
              <a:rPr lang="fr-FR" sz="1100" dirty="0" smtClean="0"/>
              <a:t>Donnée lié aux comportements usagers occultées (alcool, stupéfiant, vitesse…)</a:t>
            </a:r>
            <a:endParaRPr lang="fr-FR" sz="1100" dirty="0"/>
          </a:p>
          <a:p>
            <a:pPr marL="457200" lvl="0" indent="-292100" algn="l" rtl="0">
              <a:spcBef>
                <a:spcPts val="300"/>
              </a:spcBef>
              <a:spcAft>
                <a:spcPts val="0"/>
              </a:spcAft>
              <a:buClr>
                <a:schemeClr val="hlink"/>
              </a:buClr>
              <a:buSzPts val="1000"/>
              <a:buChar char="■"/>
            </a:pPr>
            <a:r>
              <a:rPr lang="en" sz="1100" dirty="0" smtClean="0">
                <a:solidFill>
                  <a:schemeClr val="hlink"/>
                </a:solidFill>
                <a:uFill>
                  <a:noFill/>
                </a:uFill>
                <a:hlinkClick r:id="rId6"/>
              </a:rPr>
              <a:t>Businessman </a:t>
            </a:r>
            <a:r>
              <a:rPr lang="en" sz="1100" dirty="0">
                <a:solidFill>
                  <a:schemeClr val="hlink"/>
                </a:solidFill>
                <a:uFill>
                  <a:noFill/>
                </a:uFill>
                <a:hlinkClick r:id="rId6"/>
              </a:rPr>
              <a:t>holding the newspaper and smiling</a:t>
            </a:r>
            <a:endParaRPr sz="1100" dirty="0">
              <a:solidFill>
                <a:schemeClr val="hlink"/>
              </a:solidFill>
            </a:endParaRPr>
          </a:p>
          <a:p>
            <a:pPr marL="457200" lvl="0" indent="-292100" algn="l" rtl="0">
              <a:spcBef>
                <a:spcPts val="300"/>
              </a:spcBef>
              <a:spcAft>
                <a:spcPts val="0"/>
              </a:spcAft>
              <a:buClr>
                <a:schemeClr val="hlink"/>
              </a:buClr>
              <a:buSzPts val="1000"/>
              <a:buChar char="■"/>
            </a:pPr>
            <a:r>
              <a:rPr lang="en" sz="1100" dirty="0">
                <a:solidFill>
                  <a:schemeClr val="hlink"/>
                </a:solidFill>
                <a:uFill>
                  <a:noFill/>
                </a:uFill>
                <a:hlinkClick r:id="rId7"/>
              </a:rPr>
              <a:t>Multiracial group of cheerful coworkers</a:t>
            </a:r>
            <a:endParaRPr sz="1100" dirty="0"/>
          </a:p>
        </p:txBody>
      </p:sp>
      <p:sp>
        <p:nvSpPr>
          <p:cNvPr id="683" name="Google Shape;683;p5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Discussion </a:t>
            </a:r>
            <a:r>
              <a:rPr lang="en" dirty="0" smtClean="0">
                <a:solidFill>
                  <a:srgbClr val="0070C0"/>
                </a:solidFill>
              </a:rPr>
              <a:t>(A faire)</a:t>
            </a:r>
            <a:endParaRPr dirty="0">
              <a:solidFill>
                <a:srgbClr val="0070C0"/>
              </a:solidFill>
            </a:endParaRPr>
          </a:p>
        </p:txBody>
      </p:sp>
      <p:sp>
        <p:nvSpPr>
          <p:cNvPr id="685" name="Google Shape;685;p57"/>
          <p:cNvSpPr txBox="1">
            <a:spLocks noGrp="1"/>
          </p:cNvSpPr>
          <p:nvPr>
            <p:ph type="subTitle" idx="3"/>
          </p:nvPr>
        </p:nvSpPr>
        <p:spPr>
          <a:xfrm>
            <a:off x="723900" y="952500"/>
            <a:ext cx="7699200" cy="399900"/>
          </a:xfrm>
          <a:prstGeom prst="rect">
            <a:avLst/>
          </a:prstGeom>
        </p:spPr>
        <p:txBody>
          <a:bodyPr spcFirstLastPara="1" wrap="square" lIns="91425" tIns="91425" rIns="91425" bIns="91425" anchor="t" anchorCtr="0">
            <a:noAutofit/>
          </a:bodyPr>
          <a:lstStyle/>
          <a:p>
            <a:pPr marL="0" lvl="0" indent="0" algn="l" rtl="0">
              <a:spcBef>
                <a:spcPts val="300"/>
              </a:spcBef>
              <a:spcAft>
                <a:spcPts val="0"/>
              </a:spcAft>
              <a:buNone/>
            </a:pPr>
            <a:r>
              <a:rPr lang="en" dirty="0"/>
              <a:t>Did you like the resources on this template? Get them for free at our other websites.</a:t>
            </a:r>
            <a:endParaRPr dirty="0"/>
          </a:p>
        </p:txBody>
      </p:sp>
      <p:sp>
        <p:nvSpPr>
          <p:cNvPr id="6" name="Google Shape;682;p57"/>
          <p:cNvSpPr txBox="1">
            <a:spLocks noGrp="1"/>
          </p:cNvSpPr>
          <p:nvPr>
            <p:ph type="body" idx="1"/>
          </p:nvPr>
        </p:nvSpPr>
        <p:spPr>
          <a:xfrm>
            <a:off x="4833900" y="1530928"/>
            <a:ext cx="3589200" cy="315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FR" b="1" dirty="0" smtClean="0">
                <a:solidFill>
                  <a:srgbClr val="434343"/>
                </a:solidFill>
                <a:latin typeface="Exo 2"/>
                <a:ea typeface="Exo 2"/>
                <a:cs typeface="Exo 2"/>
                <a:sym typeface="Exo 2"/>
              </a:rPr>
              <a:t>Perspectives</a:t>
            </a:r>
            <a:endParaRPr dirty="0">
              <a:solidFill>
                <a:srgbClr val="434343"/>
              </a:solidFill>
            </a:endParaRPr>
          </a:p>
          <a:p>
            <a:pPr marL="457200" lvl="0" indent="-298450" algn="l" rtl="0">
              <a:spcBef>
                <a:spcPts val="300"/>
              </a:spcBef>
              <a:spcAft>
                <a:spcPts val="0"/>
              </a:spcAft>
              <a:buSzPts val="1100"/>
              <a:buChar char="■"/>
            </a:pPr>
            <a:r>
              <a:rPr lang="en" sz="1100" dirty="0">
                <a:solidFill>
                  <a:srgbClr val="434343"/>
                </a:solidFill>
                <a:uFill>
                  <a:noFill/>
                </a:uFill>
                <a:hlinkClick r:id="rId8">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Woman using smartphone with hologram</a:t>
            </a:r>
            <a:endParaRPr sz="1100" dirty="0">
              <a:solidFill>
                <a:srgbClr val="434343"/>
              </a:solidFill>
            </a:endParaRPr>
          </a:p>
          <a:p>
            <a:pPr marL="457200" lvl="0" indent="-298450" algn="l" rtl="0">
              <a:spcBef>
                <a:spcPts val="0"/>
              </a:spcBef>
              <a:spcAft>
                <a:spcPts val="0"/>
              </a:spcAft>
              <a:buSzPts val="1100"/>
              <a:buChar char="■"/>
            </a:pPr>
            <a:r>
              <a:rPr lang="en" sz="1100" dirty="0">
                <a:solidFill>
                  <a:srgbClr val="434343"/>
                </a:solidFill>
                <a:uFill>
                  <a:noFill/>
                </a:u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Happy businesswoman looking at camera with holding pencil and diary</a:t>
            </a:r>
            <a:endParaRPr sz="1100" dirty="0">
              <a:solidFill>
                <a:srgbClr val="434343"/>
              </a:solidFill>
            </a:endParaRPr>
          </a:p>
          <a:p>
            <a:pPr marL="457200" lvl="0" indent="-298450" algn="l" rtl="0">
              <a:spcBef>
                <a:spcPts val="0"/>
              </a:spcBef>
              <a:spcAft>
                <a:spcPts val="0"/>
              </a:spcAft>
              <a:buSzPts val="1100"/>
              <a:buChar char="■"/>
            </a:pPr>
            <a:r>
              <a:rPr lang="en" sz="1100" dirty="0">
                <a:solidFill>
                  <a:srgbClr val="434343"/>
                </a:solidFill>
                <a:uFill>
                  <a:noFill/>
                </a:uFil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Portrait of smiling man holding digital tablet looking at camera</a:t>
            </a:r>
            <a:endParaRPr sz="1100" dirty="0">
              <a:solidFill>
                <a:srgbClr val="434343"/>
              </a:solidFill>
            </a:endParaRPr>
          </a:p>
          <a:p>
            <a:pPr marL="457200" lvl="0" indent="-298450" algn="l" rtl="0">
              <a:spcBef>
                <a:spcPts val="0"/>
              </a:spcBef>
              <a:spcAft>
                <a:spcPts val="0"/>
              </a:spcAft>
              <a:buSzPts val="1100"/>
              <a:buChar char="■"/>
            </a:pPr>
            <a:r>
              <a:rPr lang="en" sz="1100" dirty="0">
                <a:solidFill>
                  <a:srgbClr val="434343"/>
                </a:solidFill>
                <a:uFill>
                  <a:noFill/>
                </a:uFil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Smiling bearded man holding disposable coffee cup while opening door</a:t>
            </a:r>
            <a:endParaRPr sz="1100" dirty="0">
              <a:solidFill>
                <a:srgbClr val="434343"/>
              </a:solidFill>
            </a:endParaRPr>
          </a:p>
          <a:p>
            <a:pPr marL="457200" lvl="0" indent="-298450" algn="l" rtl="0">
              <a:spcBef>
                <a:spcPts val="0"/>
              </a:spcBef>
              <a:spcAft>
                <a:spcPts val="0"/>
              </a:spcAft>
              <a:buSzPts val="1100"/>
              <a:buChar char="■"/>
            </a:pPr>
            <a:r>
              <a:rPr lang="en" sz="1100" dirty="0">
                <a:solidFill>
                  <a:srgbClr val="434343"/>
                </a:solidFill>
                <a:uFill>
                  <a:noFill/>
                </a:uFill>
                <a:hlinkClick r:id="rId9">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Portrait of pretty woman holding laptop looking at camera</a:t>
            </a:r>
            <a:endParaRPr sz="1100" dirty="0">
              <a:solidFill>
                <a:srgbClr val="434343"/>
              </a:solidFill>
            </a:endParaRPr>
          </a:p>
          <a:p>
            <a:pPr marL="457200" lvl="0" indent="-298450" algn="l" rtl="0">
              <a:spcBef>
                <a:spcPts val="0"/>
              </a:spcBef>
              <a:spcAft>
                <a:spcPts val="0"/>
              </a:spcAft>
              <a:buSzPts val="1100"/>
              <a:buChar char="■"/>
            </a:pPr>
            <a:r>
              <a:rPr lang="en" sz="1100" dirty="0">
                <a:solidFill>
                  <a:srgbClr val="434343"/>
                </a:solidFill>
                <a:uFill>
                  <a:noFill/>
                </a:uFill>
                <a:hlinkClick r:id="rId10">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Motherboard with optical fiber</a:t>
            </a:r>
            <a:endParaRPr sz="1100" dirty="0"/>
          </a:p>
          <a:p>
            <a:pPr marL="457200" lvl="0" indent="-292100" algn="l" rtl="0">
              <a:spcBef>
                <a:spcPts val="300"/>
              </a:spcBef>
              <a:spcAft>
                <a:spcPts val="0"/>
              </a:spcAft>
              <a:buClr>
                <a:schemeClr val="hlink"/>
              </a:buClr>
              <a:buSzPts val="1000"/>
              <a:buChar char="■"/>
            </a:pPr>
            <a:r>
              <a:rPr lang="en" sz="1100" dirty="0">
                <a:solidFill>
                  <a:schemeClr val="hlink"/>
                </a:solidFill>
                <a:uFill>
                  <a:noFill/>
                </a:uFill>
                <a:hlinkClick r:id="rId11"/>
              </a:rPr>
              <a:t>Futuristic technology screen interface</a:t>
            </a:r>
            <a:endParaRPr sz="1100" dirty="0">
              <a:solidFill>
                <a:schemeClr val="hlink"/>
              </a:solidFill>
            </a:endParaRPr>
          </a:p>
          <a:p>
            <a:pPr marL="457200" lvl="0" indent="-292100" algn="l" rtl="0">
              <a:spcBef>
                <a:spcPts val="300"/>
              </a:spcBef>
              <a:spcAft>
                <a:spcPts val="0"/>
              </a:spcAft>
              <a:buClr>
                <a:schemeClr val="hlink"/>
              </a:buClr>
              <a:buSzPts val="1000"/>
              <a:buChar char="■"/>
            </a:pPr>
            <a:r>
              <a:rPr lang="en" sz="1100" dirty="0">
                <a:solidFill>
                  <a:schemeClr val="hlink"/>
                </a:solidFill>
                <a:uFill>
                  <a:noFill/>
                </a:uFill>
                <a:hlinkClick r:id="rId12"/>
              </a:rPr>
              <a:t>Front view of businessman holding high tech tablet</a:t>
            </a:r>
            <a:endParaRPr sz="1100" dirty="0">
              <a:solidFill>
                <a:schemeClr val="hlink"/>
              </a:solidFill>
            </a:endParaRPr>
          </a:p>
          <a:p>
            <a:pPr marL="457200" lvl="0" indent="-292100" algn="l" rtl="0">
              <a:spcBef>
                <a:spcPts val="300"/>
              </a:spcBef>
              <a:spcAft>
                <a:spcPts val="0"/>
              </a:spcAft>
              <a:buClr>
                <a:schemeClr val="hlink"/>
              </a:buClr>
              <a:buSzPts val="1000"/>
              <a:buChar char="■"/>
            </a:pPr>
            <a:r>
              <a:rPr lang="en" sz="1100" dirty="0">
                <a:solidFill>
                  <a:schemeClr val="hlink"/>
                </a:solidFill>
                <a:uFill>
                  <a:noFill/>
                </a:uFill>
                <a:hlinkClick r:id="rId6"/>
              </a:rPr>
              <a:t>Businessman holding the newspaper and smiling</a:t>
            </a:r>
            <a:endParaRPr sz="1100" dirty="0">
              <a:solidFill>
                <a:schemeClr val="hlink"/>
              </a:solidFill>
            </a:endParaRPr>
          </a:p>
          <a:p>
            <a:pPr marL="457200" lvl="0" indent="-292100" algn="l" rtl="0">
              <a:spcBef>
                <a:spcPts val="300"/>
              </a:spcBef>
              <a:spcAft>
                <a:spcPts val="0"/>
              </a:spcAft>
              <a:buClr>
                <a:schemeClr val="hlink"/>
              </a:buClr>
              <a:buSzPts val="1000"/>
              <a:buChar char="■"/>
            </a:pPr>
            <a:r>
              <a:rPr lang="en" sz="1100" dirty="0">
                <a:solidFill>
                  <a:schemeClr val="hlink"/>
                </a:solidFill>
                <a:uFill>
                  <a:noFill/>
                </a:uFill>
                <a:hlinkClick r:id="rId7"/>
              </a:rPr>
              <a:t>Multiracial group of cheerful coworkers</a:t>
            </a:r>
            <a:endParaRPr sz="1100" dirty="0"/>
          </a:p>
        </p:txBody>
      </p:sp>
    </p:spTree>
    <p:extLst>
      <p:ext uri="{BB962C8B-B14F-4D97-AF65-F5344CB8AC3E}">
        <p14:creationId xmlns:p14="http://schemas.microsoft.com/office/powerpoint/2010/main" val="26682666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cxnSp>
        <p:nvCxnSpPr>
          <p:cNvPr id="618" name="Google Shape;618;p54"/>
          <p:cNvCxnSpPr/>
          <p:nvPr/>
        </p:nvCxnSpPr>
        <p:spPr>
          <a:xfrm>
            <a:off x="7015900" y="-35700"/>
            <a:ext cx="0" cy="2382600"/>
          </a:xfrm>
          <a:prstGeom prst="straightConnector1">
            <a:avLst/>
          </a:prstGeom>
          <a:noFill/>
          <a:ln w="9525" cap="flat" cmpd="sng">
            <a:solidFill>
              <a:srgbClr val="595959"/>
            </a:solidFill>
            <a:prstDash val="solid"/>
            <a:round/>
            <a:headEnd type="none" w="med" len="med"/>
            <a:tailEnd type="none" w="med" len="med"/>
          </a:ln>
        </p:spPr>
      </p:cxnSp>
      <p:sp>
        <p:nvSpPr>
          <p:cNvPr id="30" name="Google Shape;662;p56"/>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t>THANKS</a:t>
            </a:r>
            <a:endParaRPr sz="6000" dirty="0"/>
          </a:p>
        </p:txBody>
      </p:sp>
      <p:sp>
        <p:nvSpPr>
          <p:cNvPr id="31" name="Google Shape;663;p56"/>
          <p:cNvSpPr txBox="1">
            <a:spLocks noGrp="1"/>
          </p:cNvSpPr>
          <p:nvPr>
            <p:ph type="subTitle" idx="1"/>
          </p:nvPr>
        </p:nvSpPr>
        <p:spPr>
          <a:xfrm>
            <a:off x="2152500" y="2621850"/>
            <a:ext cx="4839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434343"/>
              </a:buClr>
              <a:buSzPts val="1100"/>
              <a:buFont typeface="Arial"/>
              <a:buNone/>
            </a:pPr>
            <a:r>
              <a:rPr lang="en" sz="2400" dirty="0">
                <a:solidFill>
                  <a:srgbClr val="434343"/>
                </a:solidFill>
              </a:rPr>
              <a:t>Does anyone have any questions?</a:t>
            </a:r>
            <a:endParaRPr sz="2400" dirty="0">
              <a:solidFill>
                <a:srgbClr val="434343"/>
              </a:solidFill>
            </a:endParaRPr>
          </a:p>
          <a:p>
            <a:pPr marL="0" lvl="0" indent="0" algn="ctr" rtl="0">
              <a:spcBef>
                <a:spcPts val="0"/>
              </a:spcBef>
              <a:spcAft>
                <a:spcPts val="0"/>
              </a:spcAft>
              <a:buClr>
                <a:srgbClr val="434343"/>
              </a:buClr>
              <a:buSzPts val="1100"/>
              <a:buFont typeface="Arial"/>
              <a:buNone/>
            </a:pPr>
            <a:endParaRPr dirty="0">
              <a:solidFill>
                <a:srgbClr val="434343"/>
              </a:solidFill>
            </a:endParaRPr>
          </a:p>
        </p:txBody>
      </p:sp>
      <p:grpSp>
        <p:nvGrpSpPr>
          <p:cNvPr id="32" name="Google Shape;665;p56"/>
          <p:cNvGrpSpPr/>
          <p:nvPr/>
        </p:nvGrpSpPr>
        <p:grpSpPr>
          <a:xfrm>
            <a:off x="8090523" y="808178"/>
            <a:ext cx="279476" cy="279476"/>
            <a:chOff x="1379798" y="1723250"/>
            <a:chExt cx="397887" cy="397887"/>
          </a:xfrm>
        </p:grpSpPr>
        <p:sp>
          <p:nvSpPr>
            <p:cNvPr id="33" name="Google Shape;666;p5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67;p5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8;p5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9;p5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670;p56"/>
          <p:cNvGrpSpPr/>
          <p:nvPr/>
        </p:nvGrpSpPr>
        <p:grpSpPr>
          <a:xfrm>
            <a:off x="7341818" y="808178"/>
            <a:ext cx="279490" cy="279476"/>
            <a:chOff x="266768" y="1721375"/>
            <a:chExt cx="397907" cy="397887"/>
          </a:xfrm>
        </p:grpSpPr>
        <p:sp>
          <p:nvSpPr>
            <p:cNvPr id="38" name="Google Shape;671;p5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2;p5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673;p56"/>
          <p:cNvGrpSpPr/>
          <p:nvPr/>
        </p:nvGrpSpPr>
        <p:grpSpPr>
          <a:xfrm>
            <a:off x="7716184" y="808178"/>
            <a:ext cx="279461" cy="279476"/>
            <a:chOff x="864491" y="1723250"/>
            <a:chExt cx="397866" cy="397887"/>
          </a:xfrm>
        </p:grpSpPr>
        <p:sp>
          <p:nvSpPr>
            <p:cNvPr id="41" name="Google Shape;674;p5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5;p5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6;p5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570;p53"/>
          <p:cNvSpPr txBox="1"/>
          <p:nvPr/>
        </p:nvSpPr>
        <p:spPr>
          <a:xfrm>
            <a:off x="919500" y="4030076"/>
            <a:ext cx="6846348" cy="60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b="1" dirty="0" smtClean="0">
                <a:solidFill>
                  <a:srgbClr val="434343"/>
                </a:solidFill>
                <a:latin typeface="Roboto Condensed Light"/>
                <a:ea typeface="Roboto Condensed Light"/>
                <a:cs typeface="Roboto Condensed Light"/>
                <a:sym typeface="Roboto Condensed Light"/>
              </a:rPr>
              <a:t>CREDITS</a:t>
            </a:r>
            <a:r>
              <a:rPr lang="en" sz="1200" dirty="0" smtClean="0">
                <a:solidFill>
                  <a:srgbClr val="434343"/>
                </a:solidFill>
                <a:latin typeface="Roboto Condensed Light"/>
                <a:ea typeface="Roboto Condensed Light"/>
                <a:cs typeface="Roboto Condensed Light"/>
                <a:sym typeface="Roboto Condensed Light"/>
              </a:rPr>
              <a:t>: This </a:t>
            </a:r>
            <a:r>
              <a:rPr lang="en" sz="1200" dirty="0">
                <a:solidFill>
                  <a:srgbClr val="434343"/>
                </a:solidFill>
                <a:latin typeface="Roboto Condensed Light"/>
                <a:ea typeface="Roboto Condensed Light"/>
                <a:cs typeface="Roboto Condensed Light"/>
                <a:sym typeface="Roboto Condensed Light"/>
              </a:rPr>
              <a:t>presentation was created by Fei, Stephane and Patrice from 20th session of CEPE Data Scientist Certificat</a:t>
            </a:r>
          </a:p>
          <a:p>
            <a:pPr lvl="0"/>
            <a:r>
              <a:rPr lang="en" sz="1200" b="1" dirty="0">
                <a:solidFill>
                  <a:srgbClr val="434343"/>
                </a:solidFill>
                <a:latin typeface="Roboto Condensed Light"/>
                <a:ea typeface="Roboto Condensed Light"/>
                <a:cs typeface="Roboto Condensed Light"/>
                <a:sym typeface="Roboto Condensed Light"/>
              </a:rPr>
              <a:t>Thanks</a:t>
            </a:r>
            <a:r>
              <a:rPr lang="en" sz="1200" dirty="0">
                <a:solidFill>
                  <a:srgbClr val="434343"/>
                </a:solidFill>
                <a:latin typeface="Roboto Condensed Light"/>
                <a:ea typeface="Roboto Condensed Light"/>
                <a:cs typeface="Roboto Condensed Light"/>
                <a:sym typeface="Roboto Condensed Light"/>
              </a:rPr>
              <a:t> to all teachers for </a:t>
            </a:r>
            <a:r>
              <a:rPr lang="en" sz="1200" dirty="0" smtClean="0">
                <a:solidFill>
                  <a:srgbClr val="434343"/>
                </a:solidFill>
                <a:latin typeface="Roboto Condensed Light"/>
                <a:ea typeface="Roboto Condensed Light"/>
                <a:cs typeface="Roboto Condensed Light"/>
                <a:sym typeface="Roboto Condensed Light"/>
              </a:rPr>
              <a:t>your </a:t>
            </a:r>
            <a:r>
              <a:rPr lang="fr-FR" sz="1200" dirty="0" err="1">
                <a:solidFill>
                  <a:srgbClr val="434343"/>
                </a:solidFill>
                <a:latin typeface="Roboto Condensed Light"/>
                <a:ea typeface="Roboto Condensed Light"/>
                <a:cs typeface="Roboto Condensed Light"/>
              </a:rPr>
              <a:t>p</a:t>
            </a:r>
            <a:r>
              <a:rPr lang="fr-FR" sz="1200" dirty="0" err="1" smtClean="0">
                <a:solidFill>
                  <a:srgbClr val="434343"/>
                </a:solidFill>
                <a:latin typeface="Roboto Condensed Light"/>
                <a:ea typeface="Roboto Condensed Light"/>
                <a:cs typeface="Roboto Condensed Light"/>
              </a:rPr>
              <a:t>edagogy</a:t>
            </a:r>
            <a:r>
              <a:rPr lang="en" sz="1200" dirty="0" smtClean="0">
                <a:solidFill>
                  <a:srgbClr val="434343"/>
                </a:solidFill>
                <a:latin typeface="Roboto Condensed Light"/>
                <a:ea typeface="Roboto Condensed Light"/>
                <a:cs typeface="Roboto Condensed Light"/>
                <a:sym typeface="Roboto Condensed Light"/>
              </a:rPr>
              <a:t> </a:t>
            </a:r>
            <a:r>
              <a:rPr lang="en" sz="1200" dirty="0">
                <a:solidFill>
                  <a:srgbClr val="434343"/>
                </a:solidFill>
                <a:latin typeface="Roboto Condensed Light"/>
                <a:ea typeface="Roboto Condensed Light"/>
                <a:cs typeface="Roboto Condensed Light"/>
                <a:sym typeface="Roboto Condensed Light"/>
              </a:rPr>
              <a:t>and </a:t>
            </a:r>
            <a:r>
              <a:rPr lang="en-US" sz="1200" dirty="0">
                <a:solidFill>
                  <a:srgbClr val="434343"/>
                </a:solidFill>
                <a:latin typeface="Roboto Condensed Light"/>
                <a:ea typeface="Roboto Condensed Light"/>
                <a:cs typeface="Roboto Condensed Light"/>
              </a:rPr>
              <a:t>have helped us throughout our data struggles</a:t>
            </a:r>
            <a:endParaRPr lang="en" sz="1200" dirty="0">
              <a:solidFill>
                <a:srgbClr val="434343"/>
              </a:solidFill>
              <a:latin typeface="Roboto Condensed Light"/>
              <a:ea typeface="Roboto Condensed Light"/>
              <a:cs typeface="Roboto Condensed Light"/>
              <a:sym typeface="Roboto Condensed Light"/>
            </a:endParaRPr>
          </a:p>
          <a:p>
            <a:pPr lvl="0"/>
            <a:r>
              <a:rPr lang="en-US" sz="1200" b="1" dirty="0" smtClean="0">
                <a:solidFill>
                  <a:srgbClr val="434343"/>
                </a:solidFill>
                <a:latin typeface="Roboto Condensed Light"/>
                <a:ea typeface="Roboto Condensed Light"/>
                <a:cs typeface="Roboto Condensed Light"/>
                <a:sym typeface="Roboto Condensed Light"/>
              </a:rPr>
              <a:t>Thanks</a:t>
            </a:r>
            <a:r>
              <a:rPr lang="en-US" sz="1200" dirty="0" smtClean="0">
                <a:solidFill>
                  <a:srgbClr val="434343"/>
                </a:solidFill>
                <a:latin typeface="Roboto Condensed Light"/>
                <a:ea typeface="Roboto Condensed Light"/>
                <a:cs typeface="Roboto Condensed Light"/>
                <a:sym typeface="Roboto Condensed Light"/>
              </a:rPr>
              <a:t> to you all dear </a:t>
            </a:r>
            <a:r>
              <a:rPr lang="en-US" sz="1200" dirty="0">
                <a:solidFill>
                  <a:srgbClr val="434343"/>
                </a:solidFill>
                <a:latin typeface="Roboto Condensed Light"/>
                <a:ea typeface="Roboto Condensed Light"/>
                <a:cs typeface="Roboto Condensed Light"/>
                <a:sym typeface="Roboto Condensed Light"/>
              </a:rPr>
              <a:t>comrades for your sympathy</a:t>
            </a:r>
            <a:r>
              <a:rPr lang="en" sz="1200" dirty="0">
                <a:solidFill>
                  <a:srgbClr val="434343"/>
                </a:solidFill>
                <a:latin typeface="Roboto Condensed Light"/>
                <a:ea typeface="Roboto Condensed Light"/>
                <a:cs typeface="Roboto Condensed Light"/>
                <a:sym typeface="Roboto Condensed Light"/>
              </a:rPr>
              <a:t> </a:t>
            </a:r>
            <a:r>
              <a:rPr lang="en" sz="1200" dirty="0" smtClean="0">
                <a:solidFill>
                  <a:srgbClr val="434343"/>
                </a:solidFill>
                <a:latin typeface="Roboto Condensed Light"/>
                <a:ea typeface="Roboto Condensed Light"/>
                <a:cs typeface="Roboto Condensed Light"/>
                <a:sym typeface="Roboto Condensed Light"/>
              </a:rPr>
              <a:t>and </a:t>
            </a:r>
            <a:r>
              <a:rPr lang="fr-FR" sz="1200" dirty="0" err="1">
                <a:solidFill>
                  <a:srgbClr val="434343"/>
                </a:solidFill>
                <a:latin typeface="Roboto Condensed Light"/>
                <a:ea typeface="Roboto Condensed Light"/>
                <a:cs typeface="Roboto Condensed Light"/>
                <a:sym typeface="Roboto Condensed Light"/>
              </a:rPr>
              <a:t>easygoing</a:t>
            </a:r>
            <a:r>
              <a:rPr lang="fr-FR" sz="1200" dirty="0">
                <a:solidFill>
                  <a:srgbClr val="434343"/>
                </a:solidFill>
                <a:latin typeface="Roboto Condensed Light"/>
                <a:ea typeface="Roboto Condensed Light"/>
                <a:cs typeface="Roboto Condensed Light"/>
                <a:sym typeface="Roboto Condensed Light"/>
              </a:rPr>
              <a:t> </a:t>
            </a:r>
            <a:r>
              <a:rPr lang="fr-FR" sz="1200" dirty="0" err="1">
                <a:solidFill>
                  <a:srgbClr val="434343"/>
                </a:solidFill>
                <a:latin typeface="Roboto Condensed Light"/>
                <a:ea typeface="Roboto Condensed Light"/>
                <a:cs typeface="Roboto Condensed Light"/>
                <a:sym typeface="Roboto Condensed Light"/>
              </a:rPr>
              <a:t>atmosphere</a:t>
            </a:r>
            <a:endParaRPr sz="1200" dirty="0">
              <a:solidFill>
                <a:srgbClr val="434343"/>
              </a:solidFill>
              <a:latin typeface="Roboto Condensed Light"/>
              <a:ea typeface="Roboto Condensed Light"/>
              <a:cs typeface="Roboto Condensed Light"/>
              <a:sym typeface="Roboto Condensed Light"/>
            </a:endParaRPr>
          </a:p>
        </p:txBody>
      </p:sp>
    </p:spTree>
    <p:extLst>
      <p:ext uri="{BB962C8B-B14F-4D97-AF65-F5344CB8AC3E}">
        <p14:creationId xmlns:p14="http://schemas.microsoft.com/office/powerpoint/2010/main" val="450287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18"/>
                                        </p:tgtEl>
                                        <p:attrNameLst>
                                          <p:attrName>style.visibility</p:attrName>
                                        </p:attrNameLst>
                                      </p:cBhvr>
                                      <p:to>
                                        <p:strVal val="visible"/>
                                      </p:to>
                                    </p:set>
                                    <p:anim calcmode="lin" valueType="num">
                                      <p:cBhvr additive="base">
                                        <p:cTn id="7" dur="1000"/>
                                        <p:tgtEl>
                                          <p:spTgt spid="618"/>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1200"/>
                                        <p:tgtEl>
                                          <p:spTgt spid="37"/>
                                        </p:tgtEl>
                                      </p:cBhvr>
                                    </p:animEffect>
                                  </p:childTnLst>
                                </p:cTn>
                              </p:par>
                              <p:par>
                                <p:cTn id="12" presetID="10" presetClass="entr" presetSubtype="0" fill="hold" nodeType="with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fade">
                                      <p:cBhvr>
                                        <p:cTn id="14" dur="1100"/>
                                        <p:tgtEl>
                                          <p:spTgt spid="40"/>
                                        </p:tgtEl>
                                      </p:cBhvr>
                                    </p:animEffect>
                                  </p:childTnLst>
                                </p:cTn>
                              </p:par>
                              <p:par>
                                <p:cTn id="15" presetID="10"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9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fr-FR" dirty="0" smtClean="0"/>
              <a:t>Data </a:t>
            </a:r>
            <a:r>
              <a:rPr lang="fr-FR" dirty="0"/>
              <a:t>pre-processing</a:t>
            </a:r>
            <a:endParaRPr dirty="0"/>
          </a:p>
        </p:txBody>
      </p:sp>
      <p:sp>
        <p:nvSpPr>
          <p:cNvPr id="258" name="Google Shape;258;p41"/>
          <p:cNvSpPr txBox="1"/>
          <p:nvPr/>
        </p:nvSpPr>
        <p:spPr>
          <a:xfrm>
            <a:off x="5403775" y="2130875"/>
            <a:ext cx="2799300" cy="14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Condensed Light"/>
                <a:ea typeface="Roboto Condensed Light"/>
                <a:cs typeface="Roboto Condensed Light"/>
                <a:sym typeface="Roboto Condensed Light"/>
              </a:rPr>
              <a:t>Venus has a beautiful name and is the second planet from the Sun. It’s terribly hot—even hotter than Mercury—and its atmosphere is extremely poisonous.</a:t>
            </a:r>
            <a:endParaRPr>
              <a:latin typeface="Roboto Condensed Light"/>
              <a:ea typeface="Roboto Condensed Light"/>
              <a:cs typeface="Roboto Condensed Light"/>
              <a:sym typeface="Roboto Condensed Light"/>
            </a:endParaRPr>
          </a:p>
        </p:txBody>
      </p:sp>
      <p:sp>
        <p:nvSpPr>
          <p:cNvPr id="259" name="Google Shape;259;p41"/>
          <p:cNvSpPr txBox="1"/>
          <p:nvPr/>
        </p:nvSpPr>
        <p:spPr>
          <a:xfrm>
            <a:off x="5439359" y="1493594"/>
            <a:ext cx="1920000"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rgbClr val="434343"/>
                </a:solidFill>
                <a:latin typeface="Exo 2"/>
                <a:ea typeface="Exo 2"/>
                <a:cs typeface="Exo 2"/>
                <a:sym typeface="Exo 2"/>
              </a:rPr>
              <a:t>VENUS</a:t>
            </a:r>
            <a:endParaRPr sz="2000" b="1">
              <a:solidFill>
                <a:srgbClr val="434343"/>
              </a:solidFill>
              <a:latin typeface="Exo 2"/>
              <a:ea typeface="Exo 2"/>
              <a:cs typeface="Exo 2"/>
              <a:sym typeface="Exo 2"/>
            </a:endParaRPr>
          </a:p>
        </p:txBody>
      </p:sp>
      <p:cxnSp>
        <p:nvCxnSpPr>
          <p:cNvPr id="260" name="Google Shape;260;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cxnSp>
        <p:nvCxnSpPr>
          <p:cNvPr id="261" name="Google Shape;261;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sp>
        <p:nvSpPr>
          <p:cNvPr id="262" name="Google Shape;262;p41"/>
          <p:cNvSpPr/>
          <p:nvPr/>
        </p:nvSpPr>
        <p:spPr>
          <a:xfrm>
            <a:off x="720000" y="1259450"/>
            <a:ext cx="4455600" cy="30024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1"/>
          <p:cNvSpPr txBox="1"/>
          <p:nvPr/>
        </p:nvSpPr>
        <p:spPr>
          <a:xfrm>
            <a:off x="1185825" y="4242031"/>
            <a:ext cx="28644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434343"/>
                </a:solidFill>
                <a:latin typeface="Roboto Condensed Light"/>
                <a:ea typeface="Roboto Condensed Light"/>
                <a:cs typeface="Roboto Condensed Light"/>
                <a:sym typeface="Roboto Condensed Light"/>
              </a:rPr>
              <a:t>If you want to modify these graphs, click on them, follow the link, change the data and replace them</a:t>
            </a:r>
            <a:endParaRPr sz="1000">
              <a:solidFill>
                <a:srgbClr val="434343"/>
              </a:solidFill>
              <a:latin typeface="Roboto Condensed Light"/>
              <a:ea typeface="Roboto Condensed Light"/>
              <a:cs typeface="Roboto Condensed Light"/>
              <a:sym typeface="Roboto Condensed Light"/>
            </a:endParaRPr>
          </a:p>
        </p:txBody>
      </p:sp>
      <p:pic>
        <p:nvPicPr>
          <p:cNvPr id="264" name="Google Shape;264;p41" title="Gráfico">
            <a:hlinkClick r:id="rId3"/>
          </p:cNvPr>
          <p:cNvPicPr preferRelativeResize="0"/>
          <p:nvPr/>
        </p:nvPicPr>
        <p:blipFill rotWithShape="1">
          <a:blip r:embed="rId4">
            <a:alphaModFix/>
          </a:blip>
          <a:srcRect l="4266" t="16254" r="5538"/>
          <a:stretch/>
        </p:blipFill>
        <p:spPr>
          <a:xfrm>
            <a:off x="879900" y="1875875"/>
            <a:ext cx="4028525" cy="2432426"/>
          </a:xfrm>
          <a:prstGeom prst="rect">
            <a:avLst/>
          </a:prstGeom>
          <a:noFill/>
          <a:ln>
            <a:noFill/>
          </a:ln>
        </p:spPr>
      </p:pic>
      <p:sp>
        <p:nvSpPr>
          <p:cNvPr id="265" name="Google Shape;265;p41"/>
          <p:cNvSpPr txBox="1"/>
          <p:nvPr/>
        </p:nvSpPr>
        <p:spPr>
          <a:xfrm>
            <a:off x="1268633" y="1402306"/>
            <a:ext cx="9522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Roboto Condensed Light"/>
                <a:ea typeface="Roboto Condensed Light"/>
                <a:cs typeface="Roboto Condensed Light"/>
                <a:sym typeface="Roboto Condensed Light"/>
              </a:rPr>
              <a:t>MARS</a:t>
            </a:r>
            <a:endParaRPr sz="900">
              <a:solidFill>
                <a:srgbClr val="FFFFFF"/>
              </a:solidFill>
              <a:latin typeface="Roboto Condensed Light"/>
              <a:ea typeface="Roboto Condensed Light"/>
              <a:cs typeface="Roboto Condensed Light"/>
              <a:sym typeface="Roboto Condensed Light"/>
            </a:endParaRPr>
          </a:p>
        </p:txBody>
      </p:sp>
      <p:sp>
        <p:nvSpPr>
          <p:cNvPr id="266" name="Google Shape;266;p41"/>
          <p:cNvSpPr txBox="1"/>
          <p:nvPr/>
        </p:nvSpPr>
        <p:spPr>
          <a:xfrm>
            <a:off x="2059450" y="1402335"/>
            <a:ext cx="9522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Roboto Condensed Light"/>
                <a:ea typeface="Roboto Condensed Light"/>
                <a:cs typeface="Roboto Condensed Light"/>
                <a:sym typeface="Roboto Condensed Light"/>
              </a:rPr>
              <a:t>MERCURY</a:t>
            </a:r>
            <a:endParaRPr sz="900">
              <a:solidFill>
                <a:srgbClr val="FFFFFF"/>
              </a:solidFill>
              <a:latin typeface="Roboto Condensed Light"/>
              <a:ea typeface="Roboto Condensed Light"/>
              <a:cs typeface="Roboto Condensed Light"/>
              <a:sym typeface="Roboto Condensed Light"/>
            </a:endParaRPr>
          </a:p>
        </p:txBody>
      </p:sp>
      <p:sp>
        <p:nvSpPr>
          <p:cNvPr id="267" name="Google Shape;267;p41"/>
          <p:cNvSpPr txBox="1"/>
          <p:nvPr/>
        </p:nvSpPr>
        <p:spPr>
          <a:xfrm>
            <a:off x="3005888" y="1402331"/>
            <a:ext cx="9522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Roboto Condensed Light"/>
                <a:ea typeface="Roboto Condensed Light"/>
                <a:cs typeface="Roboto Condensed Light"/>
                <a:sym typeface="Roboto Condensed Light"/>
              </a:rPr>
              <a:t>VENUS</a:t>
            </a:r>
            <a:endParaRPr sz="900">
              <a:solidFill>
                <a:srgbClr val="FFFFFF"/>
              </a:solidFill>
              <a:latin typeface="Roboto Condensed Light"/>
              <a:ea typeface="Roboto Condensed Light"/>
              <a:cs typeface="Roboto Condensed Light"/>
              <a:sym typeface="Roboto Condensed Light"/>
            </a:endParaRPr>
          </a:p>
        </p:txBody>
      </p:sp>
      <p:sp>
        <p:nvSpPr>
          <p:cNvPr id="268" name="Google Shape;268;p41"/>
          <p:cNvSpPr txBox="1"/>
          <p:nvPr/>
        </p:nvSpPr>
        <p:spPr>
          <a:xfrm>
            <a:off x="3845525" y="1402335"/>
            <a:ext cx="9522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Roboto Condensed Light"/>
                <a:ea typeface="Roboto Condensed Light"/>
                <a:cs typeface="Roboto Condensed Light"/>
                <a:sym typeface="Roboto Condensed Light"/>
              </a:rPr>
              <a:t>JUPITER</a:t>
            </a:r>
            <a:endParaRPr sz="900">
              <a:solidFill>
                <a:srgbClr val="FFFFFF"/>
              </a:solidFill>
              <a:latin typeface="Roboto Condensed Light"/>
              <a:ea typeface="Roboto Condensed Light"/>
              <a:cs typeface="Roboto Condensed Light"/>
              <a:sym typeface="Roboto Condensed Light"/>
            </a:endParaRPr>
          </a:p>
        </p:txBody>
      </p:sp>
      <p:sp>
        <p:nvSpPr>
          <p:cNvPr id="269" name="Google Shape;269;p41"/>
          <p:cNvSpPr/>
          <p:nvPr/>
        </p:nvSpPr>
        <p:spPr>
          <a:xfrm>
            <a:off x="1120550" y="1460525"/>
            <a:ext cx="174300" cy="174300"/>
          </a:xfrm>
          <a:prstGeom prst="snip2DiagRect">
            <a:avLst>
              <a:gd name="adj1" fmla="val 0"/>
              <a:gd name="adj2"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1"/>
          <p:cNvSpPr/>
          <p:nvPr/>
        </p:nvSpPr>
        <p:spPr>
          <a:xfrm>
            <a:off x="1893271" y="1460526"/>
            <a:ext cx="174300" cy="174300"/>
          </a:xfrm>
          <a:prstGeom prst="snip2DiagRect">
            <a:avLst>
              <a:gd name="adj1" fmla="val 0"/>
              <a:gd name="adj2" fmla="val 16667"/>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1"/>
          <p:cNvSpPr/>
          <p:nvPr/>
        </p:nvSpPr>
        <p:spPr>
          <a:xfrm>
            <a:off x="2830091" y="1460525"/>
            <a:ext cx="174300" cy="174300"/>
          </a:xfrm>
          <a:prstGeom prst="snip2DiagRect">
            <a:avLst>
              <a:gd name="adj1" fmla="val 0"/>
              <a:gd name="adj2" fmla="val 16667"/>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1"/>
          <p:cNvSpPr/>
          <p:nvPr/>
        </p:nvSpPr>
        <p:spPr>
          <a:xfrm>
            <a:off x="3666628" y="1460526"/>
            <a:ext cx="174300" cy="174300"/>
          </a:xfrm>
          <a:prstGeom prst="snip2DiagRect">
            <a:avLst>
              <a:gd name="adj1" fmla="val 0"/>
              <a:gd name="adj2" fmla="val 16667"/>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20757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5"/>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TABLE OF CONTENTS</a:t>
            </a:r>
            <a:endParaRPr dirty="0"/>
          </a:p>
        </p:txBody>
      </p:sp>
      <p:sp>
        <p:nvSpPr>
          <p:cNvPr id="166" name="Google Shape;166;p35">
            <a:hlinkClick r:id="rId3" action="ppaction://hlinksldjump"/>
          </p:cNvPr>
          <p:cNvSpPr txBox="1">
            <a:spLocks noGrp="1"/>
          </p:cNvSpPr>
          <p:nvPr>
            <p:ph type="title" idx="5"/>
          </p:nvPr>
        </p:nvSpPr>
        <p:spPr>
          <a:xfrm>
            <a:off x="2105406" y="251371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67" name="Google Shape;167;p35"/>
          <p:cNvSpPr txBox="1">
            <a:spLocks noGrp="1"/>
          </p:cNvSpPr>
          <p:nvPr>
            <p:ph type="ctrTitle" idx="2"/>
          </p:nvPr>
        </p:nvSpPr>
        <p:spPr>
          <a:xfrm>
            <a:off x="390296" y="494828"/>
            <a:ext cx="1974300" cy="577800"/>
          </a:xfrm>
          <a:prstGeom prst="rect">
            <a:avLst/>
          </a:prstGeom>
        </p:spPr>
        <p:txBody>
          <a:bodyPr spcFirstLastPara="1" wrap="square" lIns="91425" tIns="91425" rIns="91425" bIns="91425" anchor="b" anchorCtr="0">
            <a:noAutofit/>
          </a:bodyPr>
          <a:lstStyle/>
          <a:p>
            <a:pPr lvl="0">
              <a:buClr>
                <a:schemeClr val="dk1"/>
              </a:buClr>
              <a:buSzPts val="1100"/>
            </a:pPr>
            <a:r>
              <a:rPr lang="fr-FR" dirty="0" smtClean="0"/>
              <a:t>CONTEXTE GÉNÉRAL</a:t>
            </a:r>
            <a:endParaRPr lang="fr-FR" dirty="0"/>
          </a:p>
        </p:txBody>
      </p:sp>
      <p:sp>
        <p:nvSpPr>
          <p:cNvPr id="169" name="Google Shape;169;p35">
            <a:hlinkClick r:id="rId4" action="ppaction://hlinksldjump"/>
          </p:cNvPr>
          <p:cNvSpPr txBox="1">
            <a:spLocks noGrp="1"/>
          </p:cNvSpPr>
          <p:nvPr>
            <p:ph type="title" idx="3"/>
          </p:nvPr>
        </p:nvSpPr>
        <p:spPr>
          <a:xfrm>
            <a:off x="2118448" y="57099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170" name="Google Shape;170;p35">
            <a:hlinkClick r:id="rId5" action="ppaction://hlinksldjump"/>
          </p:cNvPr>
          <p:cNvSpPr txBox="1">
            <a:spLocks noGrp="1"/>
          </p:cNvSpPr>
          <p:nvPr>
            <p:ph type="title" idx="4"/>
          </p:nvPr>
        </p:nvSpPr>
        <p:spPr>
          <a:xfrm>
            <a:off x="2105406" y="154235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71" name="Google Shape;171;p35">
            <a:hlinkClick r:id="rId6" action="ppaction://hlinksldjump"/>
          </p:cNvPr>
          <p:cNvSpPr txBox="1">
            <a:spLocks noGrp="1"/>
          </p:cNvSpPr>
          <p:nvPr>
            <p:ph type="title" idx="6"/>
          </p:nvPr>
        </p:nvSpPr>
        <p:spPr>
          <a:xfrm>
            <a:off x="5922008" y="1483111"/>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72" name="Google Shape;172;p35">
            <a:hlinkClick r:id="rId7" action="ppaction://hlinksldjump"/>
          </p:cNvPr>
          <p:cNvSpPr txBox="1">
            <a:spLocks noGrp="1"/>
          </p:cNvSpPr>
          <p:nvPr>
            <p:ph type="title" idx="7"/>
          </p:nvPr>
        </p:nvSpPr>
        <p:spPr>
          <a:xfrm>
            <a:off x="5922008" y="2502809"/>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73" name="Google Shape;173;p35">
            <a:hlinkClick r:id=""/>
          </p:cNvPr>
          <p:cNvSpPr txBox="1">
            <a:spLocks noGrp="1"/>
          </p:cNvSpPr>
          <p:nvPr>
            <p:ph type="title" idx="8"/>
          </p:nvPr>
        </p:nvSpPr>
        <p:spPr>
          <a:xfrm>
            <a:off x="5922008" y="3522507"/>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174" name="Google Shape;174;p35"/>
          <p:cNvSpPr txBox="1">
            <a:spLocks noGrp="1"/>
          </p:cNvSpPr>
          <p:nvPr>
            <p:ph type="ctrTitle" idx="9"/>
          </p:nvPr>
        </p:nvSpPr>
        <p:spPr>
          <a:xfrm>
            <a:off x="390296" y="1216343"/>
            <a:ext cx="1974300" cy="577800"/>
          </a:xfrm>
          <a:prstGeom prst="rect">
            <a:avLst/>
          </a:prstGeom>
        </p:spPr>
        <p:txBody>
          <a:bodyPr spcFirstLastPara="1" wrap="square" lIns="91425" tIns="91425" rIns="91425" bIns="91425" anchor="b" anchorCtr="0">
            <a:noAutofit/>
          </a:bodyPr>
          <a:lstStyle/>
          <a:p>
            <a:pPr lvl="0"/>
            <a:r>
              <a:rPr lang="fr-FR" dirty="0" smtClean="0"/>
              <a:t>DATA SOURCES &amp; PROBLÉMATIQUES</a:t>
            </a:r>
            <a:endParaRPr lang="fr-FR" dirty="0"/>
          </a:p>
        </p:txBody>
      </p:sp>
      <p:sp>
        <p:nvSpPr>
          <p:cNvPr id="175" name="Google Shape;175;p35"/>
          <p:cNvSpPr txBox="1">
            <a:spLocks noGrp="1"/>
          </p:cNvSpPr>
          <p:nvPr>
            <p:ph type="subTitle" idx="13"/>
          </p:nvPr>
        </p:nvSpPr>
        <p:spPr>
          <a:xfrm>
            <a:off x="690446" y="1628150"/>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smtClean="0"/>
              <a:t>3 sources de données </a:t>
            </a:r>
          </a:p>
          <a:p>
            <a:pPr marL="0" lvl="0" indent="0" algn="r" rtl="0">
              <a:spcBef>
                <a:spcPts val="0"/>
              </a:spcBef>
              <a:spcAft>
                <a:spcPts val="0"/>
              </a:spcAft>
              <a:buNone/>
            </a:pPr>
            <a:r>
              <a:rPr lang="en" dirty="0" smtClean="0"/>
              <a:t>3 problématiques</a:t>
            </a:r>
            <a:endParaRPr dirty="0"/>
          </a:p>
        </p:txBody>
      </p:sp>
      <p:sp>
        <p:nvSpPr>
          <p:cNvPr id="176" name="Google Shape;176;p35"/>
          <p:cNvSpPr txBox="1">
            <a:spLocks noGrp="1"/>
          </p:cNvSpPr>
          <p:nvPr>
            <p:ph type="ctrTitle" idx="14"/>
          </p:nvPr>
        </p:nvSpPr>
        <p:spPr>
          <a:xfrm>
            <a:off x="-150867" y="2531962"/>
            <a:ext cx="2522410" cy="577800"/>
          </a:xfrm>
          <a:prstGeom prst="rect">
            <a:avLst/>
          </a:prstGeom>
        </p:spPr>
        <p:txBody>
          <a:bodyPr spcFirstLastPara="1" wrap="square" lIns="91425" tIns="91425" rIns="91425" bIns="91425" anchor="b" anchorCtr="0">
            <a:noAutofit/>
          </a:bodyPr>
          <a:lstStyle/>
          <a:p>
            <a:pPr lvl="0"/>
            <a:r>
              <a:rPr lang="fr-FR" dirty="0" smtClean="0"/>
              <a:t>DATA PRE-PROCESSING</a:t>
            </a:r>
            <a:br>
              <a:rPr lang="fr-FR" dirty="0" smtClean="0"/>
            </a:br>
            <a:r>
              <a:rPr lang="fr-FR" dirty="0" smtClean="0"/>
              <a:t>STATISTIQUE DESCRIPTIF</a:t>
            </a:r>
            <a:endParaRPr lang="fr-FR" dirty="0"/>
          </a:p>
        </p:txBody>
      </p:sp>
      <p:sp>
        <p:nvSpPr>
          <p:cNvPr id="178" name="Google Shape;178;p35"/>
          <p:cNvSpPr txBox="1">
            <a:spLocks noGrp="1"/>
          </p:cNvSpPr>
          <p:nvPr>
            <p:ph type="ctrTitle" idx="16"/>
          </p:nvPr>
        </p:nvSpPr>
        <p:spPr>
          <a:xfrm>
            <a:off x="6811558" y="1505243"/>
            <a:ext cx="2332442" cy="577800"/>
          </a:xfrm>
          <a:prstGeom prst="rect">
            <a:avLst/>
          </a:prstGeom>
        </p:spPr>
        <p:txBody>
          <a:bodyPr spcFirstLastPara="1" wrap="square" lIns="91425" tIns="91425" rIns="91425" bIns="91425" anchor="b" anchorCtr="0">
            <a:noAutofit/>
          </a:bodyPr>
          <a:lstStyle/>
          <a:p>
            <a:pPr lvl="0"/>
            <a:r>
              <a:rPr lang="fr-FR" dirty="0" smtClean="0"/>
              <a:t>FEATURE ENGINEERING &amp;</a:t>
            </a:r>
            <a:br>
              <a:rPr lang="fr-FR" dirty="0" smtClean="0"/>
            </a:br>
            <a:r>
              <a:rPr lang="fr-FR" dirty="0" smtClean="0"/>
              <a:t>MODÉLISATION</a:t>
            </a:r>
            <a:endParaRPr lang="fr-FR" dirty="0"/>
          </a:p>
        </p:txBody>
      </p:sp>
      <p:sp>
        <p:nvSpPr>
          <p:cNvPr id="180" name="Google Shape;180;p35"/>
          <p:cNvSpPr txBox="1">
            <a:spLocks noGrp="1"/>
          </p:cNvSpPr>
          <p:nvPr>
            <p:ph type="ctrTitle" idx="18"/>
          </p:nvPr>
        </p:nvSpPr>
        <p:spPr>
          <a:xfrm>
            <a:off x="6811558" y="2467809"/>
            <a:ext cx="1974300" cy="577800"/>
          </a:xfrm>
          <a:prstGeom prst="rect">
            <a:avLst/>
          </a:prstGeom>
        </p:spPr>
        <p:txBody>
          <a:bodyPr spcFirstLastPara="1" wrap="square" lIns="91425" tIns="91425" rIns="91425" bIns="91425" anchor="b" anchorCtr="0">
            <a:noAutofit/>
          </a:bodyPr>
          <a:lstStyle/>
          <a:p>
            <a:pPr lvl="0"/>
            <a:r>
              <a:rPr lang="fr-FR" dirty="0" smtClean="0"/>
              <a:t>INTERPRETABLE MACHINE LEARNING</a:t>
            </a:r>
            <a:endParaRPr lang="fr-FR" dirty="0"/>
          </a:p>
        </p:txBody>
      </p:sp>
      <p:sp>
        <p:nvSpPr>
          <p:cNvPr id="181" name="Google Shape;181;p35"/>
          <p:cNvSpPr txBox="1">
            <a:spLocks noGrp="1"/>
          </p:cNvSpPr>
          <p:nvPr>
            <p:ph type="subTitle" idx="19"/>
          </p:nvPr>
        </p:nvSpPr>
        <p:spPr>
          <a:xfrm>
            <a:off x="6811557" y="2879615"/>
            <a:ext cx="1902951" cy="572400"/>
          </a:xfrm>
          <a:prstGeom prst="rect">
            <a:avLst/>
          </a:prstGeom>
        </p:spPr>
        <p:txBody>
          <a:bodyPr spcFirstLastPara="1" wrap="square" lIns="91425" tIns="91425" rIns="91425" bIns="91425" anchor="t" anchorCtr="0">
            <a:noAutofit/>
          </a:bodyPr>
          <a:lstStyle/>
          <a:p>
            <a:pPr marL="0" lvl="0" indent="0">
              <a:buClr>
                <a:schemeClr val="dk1"/>
              </a:buClr>
              <a:buSzPts val="1100"/>
            </a:pPr>
            <a:r>
              <a:rPr lang="fr-FR" dirty="0" smtClean="0"/>
              <a:t>Model-</a:t>
            </a:r>
            <a:r>
              <a:rPr lang="fr-FR" dirty="0" err="1" smtClean="0"/>
              <a:t>Agnostic</a:t>
            </a:r>
            <a:r>
              <a:rPr lang="fr-FR" dirty="0" smtClean="0"/>
              <a:t> </a:t>
            </a:r>
            <a:r>
              <a:rPr lang="fr-FR" dirty="0" err="1"/>
              <a:t>Methods</a:t>
            </a:r>
            <a:r>
              <a:rPr lang="fr-FR" dirty="0"/>
              <a:t> </a:t>
            </a:r>
            <a:endParaRPr dirty="0"/>
          </a:p>
        </p:txBody>
      </p:sp>
      <p:sp>
        <p:nvSpPr>
          <p:cNvPr id="182" name="Google Shape;182;p35"/>
          <p:cNvSpPr txBox="1">
            <a:spLocks noGrp="1"/>
          </p:cNvSpPr>
          <p:nvPr>
            <p:ph type="ctrTitle" idx="20"/>
          </p:nvPr>
        </p:nvSpPr>
        <p:spPr>
          <a:xfrm>
            <a:off x="6811558" y="3393698"/>
            <a:ext cx="1974300" cy="577800"/>
          </a:xfrm>
          <a:prstGeom prst="rect">
            <a:avLst/>
          </a:prstGeom>
        </p:spPr>
        <p:txBody>
          <a:bodyPr spcFirstLastPara="1" wrap="square" lIns="91425" tIns="91425" rIns="91425" bIns="91425" anchor="b" anchorCtr="0">
            <a:noAutofit/>
          </a:bodyPr>
          <a:lstStyle/>
          <a:p>
            <a:pPr lvl="0"/>
            <a:r>
              <a:rPr lang="fr-FR" dirty="0" smtClean="0"/>
              <a:t>DATA VISUALISATION</a:t>
            </a:r>
            <a:endParaRPr lang="fr-FR" dirty="0"/>
          </a:p>
        </p:txBody>
      </p:sp>
      <p:cxnSp>
        <p:nvCxnSpPr>
          <p:cNvPr id="184" name="Google Shape;184;p35"/>
          <p:cNvCxnSpPr/>
          <p:nvPr/>
        </p:nvCxnSpPr>
        <p:spPr>
          <a:xfrm>
            <a:off x="3297225" y="0"/>
            <a:ext cx="0" cy="2393700"/>
          </a:xfrm>
          <a:prstGeom prst="straightConnector1">
            <a:avLst/>
          </a:prstGeom>
          <a:noFill/>
          <a:ln w="9525" cap="flat" cmpd="sng">
            <a:solidFill>
              <a:srgbClr val="595959"/>
            </a:solidFill>
            <a:prstDash val="solid"/>
            <a:round/>
            <a:headEnd type="none" w="med" len="med"/>
            <a:tailEnd type="none" w="med" len="med"/>
          </a:ln>
        </p:spPr>
      </p:cxnSp>
      <p:cxnSp>
        <p:nvCxnSpPr>
          <p:cNvPr id="185" name="Google Shape;185;p35"/>
          <p:cNvCxnSpPr/>
          <p:nvPr/>
        </p:nvCxnSpPr>
        <p:spPr>
          <a:xfrm>
            <a:off x="5861950" y="2495326"/>
            <a:ext cx="0" cy="2030100"/>
          </a:xfrm>
          <a:prstGeom prst="straightConnector1">
            <a:avLst/>
          </a:prstGeom>
          <a:noFill/>
          <a:ln w="9525" cap="flat" cmpd="sng">
            <a:solidFill>
              <a:srgbClr val="595959"/>
            </a:solidFill>
            <a:prstDash val="solid"/>
            <a:round/>
            <a:headEnd type="none" w="med" len="med"/>
            <a:tailEnd type="none" w="med" len="med"/>
          </a:ln>
        </p:spPr>
      </p:cxnSp>
      <p:sp>
        <p:nvSpPr>
          <p:cNvPr id="26" name="Google Shape;173;p35">
            <a:hlinkClick r:id=""/>
          </p:cNvPr>
          <p:cNvSpPr txBox="1">
            <a:spLocks/>
          </p:cNvSpPr>
          <p:nvPr/>
        </p:nvSpPr>
        <p:spPr>
          <a:xfrm>
            <a:off x="5965626" y="4364538"/>
            <a:ext cx="1072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48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dirty="0" smtClean="0"/>
              <a:t>07</a:t>
            </a:r>
            <a:endParaRPr lang="en" dirty="0"/>
          </a:p>
        </p:txBody>
      </p:sp>
      <p:sp>
        <p:nvSpPr>
          <p:cNvPr id="27" name="Google Shape;182;p35"/>
          <p:cNvSpPr txBox="1">
            <a:spLocks/>
          </p:cNvSpPr>
          <p:nvPr/>
        </p:nvSpPr>
        <p:spPr>
          <a:xfrm>
            <a:off x="6811558" y="4364538"/>
            <a:ext cx="1974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1400"/>
              <a:buFont typeface="Exo 2"/>
              <a:buNone/>
              <a:defRPr sz="14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2pPr>
            <a:lvl3pPr marR="0" lvl="2"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3pPr>
            <a:lvl4pPr marR="0" lvl="3"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4pPr>
            <a:lvl5pPr marR="0" lvl="4"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5pPr>
            <a:lvl6pPr marR="0" lvl="5"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6pPr>
            <a:lvl7pPr marR="0" lvl="6"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7pPr>
            <a:lvl8pPr marR="0" lvl="7"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8pPr>
            <a:lvl9pPr marR="0" lvl="8"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9pPr>
          </a:lstStyle>
          <a:p>
            <a:r>
              <a:rPr lang="en" dirty="0" smtClean="0"/>
              <a:t>DISCUSSION ET PESPECTIVES</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84"/>
                                        </p:tgtEl>
                                        <p:attrNameLst>
                                          <p:attrName>style.visibility</p:attrName>
                                        </p:attrNameLst>
                                      </p:cBhvr>
                                      <p:to>
                                        <p:strVal val="visible"/>
                                      </p:to>
                                    </p:set>
                                    <p:anim calcmode="lin" valueType="num">
                                      <p:cBhvr additive="base">
                                        <p:cTn id="7" dur="1000"/>
                                        <p:tgtEl>
                                          <p:spTgt spid="184"/>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85"/>
                                        </p:tgtEl>
                                        <p:attrNameLst>
                                          <p:attrName>style.visibility</p:attrName>
                                        </p:attrNameLst>
                                      </p:cBhvr>
                                      <p:to>
                                        <p:strVal val="visible"/>
                                      </p:to>
                                    </p:set>
                                    <p:anim calcmode="lin" valueType="num">
                                      <p:cBhvr additive="base">
                                        <p:cTn id="10" dur="1000"/>
                                        <p:tgtEl>
                                          <p:spTgt spid="185"/>
                                        </p:tgtEl>
                                        <p:attrNameLst>
                                          <p:attrName>ppt_y</p:attrName>
                                        </p:attrNameLst>
                                      </p:cBhvr>
                                      <p:tavLst>
                                        <p:tav tm="0">
                                          <p:val>
                                            <p:strVal val="#ppt_y+1"/>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66"/>
                                        </p:tgtEl>
                                        <p:attrNameLst>
                                          <p:attrName>style.visibility</p:attrName>
                                        </p:attrNameLst>
                                      </p:cBhvr>
                                      <p:to>
                                        <p:strVal val="visible"/>
                                      </p:to>
                                    </p:set>
                                    <p:animEffect transition="in" filter="fade">
                                      <p:cBhvr>
                                        <p:cTn id="14" dur="1000"/>
                                        <p:tgtEl>
                                          <p:spTgt spid="166"/>
                                        </p:tgtEl>
                                      </p:cBhvr>
                                    </p:animEffect>
                                  </p:childTnLst>
                                </p:cTn>
                              </p:par>
                              <p:par>
                                <p:cTn id="15" presetID="10" presetClass="entr" presetSubtype="0" fill="hold" nodeType="withEffect">
                                  <p:stCondLst>
                                    <p:cond delay="0"/>
                                  </p:stCondLst>
                                  <p:childTnLst>
                                    <p:set>
                                      <p:cBhvr>
                                        <p:cTn id="16" dur="1" fill="hold">
                                          <p:stCondLst>
                                            <p:cond delay="0"/>
                                          </p:stCondLst>
                                        </p:cTn>
                                        <p:tgtEl>
                                          <p:spTgt spid="169"/>
                                        </p:tgtEl>
                                        <p:attrNameLst>
                                          <p:attrName>style.visibility</p:attrName>
                                        </p:attrNameLst>
                                      </p:cBhvr>
                                      <p:to>
                                        <p:strVal val="visible"/>
                                      </p:to>
                                    </p:set>
                                    <p:animEffect transition="in" filter="fade">
                                      <p:cBhvr>
                                        <p:cTn id="17" dur="1000"/>
                                        <p:tgtEl>
                                          <p:spTgt spid="169"/>
                                        </p:tgtEl>
                                      </p:cBhvr>
                                    </p:animEffect>
                                  </p:childTnLst>
                                </p:cTn>
                              </p:par>
                              <p:par>
                                <p:cTn id="18" presetID="10" presetClass="entr" presetSubtype="0" fill="hold" nodeType="withEffect">
                                  <p:stCondLst>
                                    <p:cond delay="0"/>
                                  </p:stCondLst>
                                  <p:childTnLst>
                                    <p:set>
                                      <p:cBhvr>
                                        <p:cTn id="19" dur="1" fill="hold">
                                          <p:stCondLst>
                                            <p:cond delay="0"/>
                                          </p:stCondLst>
                                        </p:cTn>
                                        <p:tgtEl>
                                          <p:spTgt spid="170"/>
                                        </p:tgtEl>
                                        <p:attrNameLst>
                                          <p:attrName>style.visibility</p:attrName>
                                        </p:attrNameLst>
                                      </p:cBhvr>
                                      <p:to>
                                        <p:strVal val="visible"/>
                                      </p:to>
                                    </p:set>
                                    <p:animEffect transition="in" filter="fade">
                                      <p:cBhvr>
                                        <p:cTn id="20" dur="1000"/>
                                        <p:tgtEl>
                                          <p:spTgt spid="170"/>
                                        </p:tgtEl>
                                      </p:cBhvr>
                                    </p:animEffect>
                                  </p:childTnLst>
                                </p:cTn>
                              </p:par>
                              <p:par>
                                <p:cTn id="21" presetID="10" presetClass="entr" presetSubtype="0" fill="hold" nodeType="withEffect">
                                  <p:stCondLst>
                                    <p:cond delay="0"/>
                                  </p:stCondLst>
                                  <p:childTnLst>
                                    <p:set>
                                      <p:cBhvr>
                                        <p:cTn id="22" dur="1" fill="hold">
                                          <p:stCondLst>
                                            <p:cond delay="0"/>
                                          </p:stCondLst>
                                        </p:cTn>
                                        <p:tgtEl>
                                          <p:spTgt spid="171"/>
                                        </p:tgtEl>
                                        <p:attrNameLst>
                                          <p:attrName>style.visibility</p:attrName>
                                        </p:attrNameLst>
                                      </p:cBhvr>
                                      <p:to>
                                        <p:strVal val="visible"/>
                                      </p:to>
                                    </p:set>
                                    <p:animEffect transition="in" filter="fade">
                                      <p:cBhvr>
                                        <p:cTn id="23" dur="1000"/>
                                        <p:tgtEl>
                                          <p:spTgt spid="171"/>
                                        </p:tgtEl>
                                      </p:cBhvr>
                                    </p:animEffect>
                                  </p:childTnLst>
                                </p:cTn>
                              </p:par>
                              <p:par>
                                <p:cTn id="24" presetID="10" presetClass="entr" presetSubtype="0" fill="hold" nodeType="withEffect">
                                  <p:stCondLst>
                                    <p:cond delay="0"/>
                                  </p:stCondLst>
                                  <p:childTnLst>
                                    <p:set>
                                      <p:cBhvr>
                                        <p:cTn id="25" dur="1" fill="hold">
                                          <p:stCondLst>
                                            <p:cond delay="0"/>
                                          </p:stCondLst>
                                        </p:cTn>
                                        <p:tgtEl>
                                          <p:spTgt spid="172"/>
                                        </p:tgtEl>
                                        <p:attrNameLst>
                                          <p:attrName>style.visibility</p:attrName>
                                        </p:attrNameLst>
                                      </p:cBhvr>
                                      <p:to>
                                        <p:strVal val="visible"/>
                                      </p:to>
                                    </p:set>
                                    <p:animEffect transition="in" filter="fade">
                                      <p:cBhvr>
                                        <p:cTn id="26" dur="1000"/>
                                        <p:tgtEl>
                                          <p:spTgt spid="172"/>
                                        </p:tgtEl>
                                      </p:cBhvr>
                                    </p:animEffect>
                                  </p:childTnLst>
                                </p:cTn>
                              </p:par>
                              <p:par>
                                <p:cTn id="27" presetID="10" presetClass="entr" presetSubtype="0" fill="hold" nodeType="withEffect">
                                  <p:stCondLst>
                                    <p:cond delay="0"/>
                                  </p:stCondLst>
                                  <p:childTnLst>
                                    <p:set>
                                      <p:cBhvr>
                                        <p:cTn id="28" dur="1" fill="hold">
                                          <p:stCondLst>
                                            <p:cond delay="0"/>
                                          </p:stCondLst>
                                        </p:cTn>
                                        <p:tgtEl>
                                          <p:spTgt spid="173"/>
                                        </p:tgtEl>
                                        <p:attrNameLst>
                                          <p:attrName>style.visibility</p:attrName>
                                        </p:attrNameLst>
                                      </p:cBhvr>
                                      <p:to>
                                        <p:strVal val="visible"/>
                                      </p:to>
                                    </p:set>
                                    <p:animEffect transition="in" filter="fade">
                                      <p:cBhvr>
                                        <p:cTn id="29" dur="1000"/>
                                        <p:tgtEl>
                                          <p:spTgt spid="173"/>
                                        </p:tgtEl>
                                      </p:cBhvr>
                                    </p:animEffect>
                                  </p:childTnLst>
                                </p:cTn>
                              </p:par>
                              <p:par>
                                <p:cTn id="30" presetID="10"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grpSp>
        <p:nvGrpSpPr>
          <p:cNvPr id="277" name="Google Shape;277;p42"/>
          <p:cNvGrpSpPr/>
          <p:nvPr/>
        </p:nvGrpSpPr>
        <p:grpSpPr>
          <a:xfrm>
            <a:off x="3110698" y="1606925"/>
            <a:ext cx="6033300" cy="463800"/>
            <a:chOff x="3110698" y="1606925"/>
            <a:chExt cx="6033300" cy="463800"/>
          </a:xfrm>
        </p:grpSpPr>
        <p:cxnSp>
          <p:nvCxnSpPr>
            <p:cNvPr id="278" name="Google Shape;278;p42"/>
            <p:cNvCxnSpPr/>
            <p:nvPr/>
          </p:nvCxnSpPr>
          <p:spPr>
            <a:xfrm rot="10800000">
              <a:off x="3110698" y="1839575"/>
              <a:ext cx="6033300" cy="0"/>
            </a:xfrm>
            <a:prstGeom prst="straightConnector1">
              <a:avLst/>
            </a:prstGeom>
            <a:noFill/>
            <a:ln w="9525" cap="flat" cmpd="sng">
              <a:solidFill>
                <a:srgbClr val="595959"/>
              </a:solidFill>
              <a:prstDash val="solid"/>
              <a:round/>
              <a:headEnd type="none" w="med" len="med"/>
              <a:tailEnd type="none" w="med" len="med"/>
            </a:ln>
          </p:spPr>
        </p:cxnSp>
        <p:sp>
          <p:nvSpPr>
            <p:cNvPr id="279" name="Google Shape;279;p42"/>
            <p:cNvSpPr/>
            <p:nvPr/>
          </p:nvSpPr>
          <p:spPr>
            <a:xfrm>
              <a:off x="3317622" y="1606925"/>
              <a:ext cx="2030400" cy="4638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42"/>
          <p:cNvGrpSpPr/>
          <p:nvPr/>
        </p:nvGrpSpPr>
        <p:grpSpPr>
          <a:xfrm>
            <a:off x="4280098" y="2633500"/>
            <a:ext cx="4863900" cy="463800"/>
            <a:chOff x="4280098" y="2633500"/>
            <a:chExt cx="4863900" cy="463800"/>
          </a:xfrm>
        </p:grpSpPr>
        <p:cxnSp>
          <p:nvCxnSpPr>
            <p:cNvPr id="281" name="Google Shape;281;p42"/>
            <p:cNvCxnSpPr/>
            <p:nvPr/>
          </p:nvCxnSpPr>
          <p:spPr>
            <a:xfrm rot="10800000">
              <a:off x="4280098" y="2865400"/>
              <a:ext cx="4863900" cy="0"/>
            </a:xfrm>
            <a:prstGeom prst="straightConnector1">
              <a:avLst/>
            </a:prstGeom>
            <a:noFill/>
            <a:ln w="9525" cap="flat" cmpd="sng">
              <a:solidFill>
                <a:srgbClr val="595959"/>
              </a:solidFill>
              <a:prstDash val="solid"/>
              <a:round/>
              <a:headEnd type="none" w="med" len="med"/>
              <a:tailEnd type="none" w="med" len="med"/>
            </a:ln>
          </p:spPr>
        </p:cxnSp>
        <p:sp>
          <p:nvSpPr>
            <p:cNvPr id="282" name="Google Shape;282;p42"/>
            <p:cNvSpPr/>
            <p:nvPr/>
          </p:nvSpPr>
          <p:spPr>
            <a:xfrm>
              <a:off x="4491465" y="2633500"/>
              <a:ext cx="2030400" cy="4638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42"/>
          <p:cNvGrpSpPr/>
          <p:nvPr/>
        </p:nvGrpSpPr>
        <p:grpSpPr>
          <a:xfrm>
            <a:off x="5375998" y="3658967"/>
            <a:ext cx="3768000" cy="463800"/>
            <a:chOff x="5375998" y="3658967"/>
            <a:chExt cx="3768000" cy="463800"/>
          </a:xfrm>
        </p:grpSpPr>
        <p:cxnSp>
          <p:nvCxnSpPr>
            <p:cNvPr id="284" name="Google Shape;284;p42"/>
            <p:cNvCxnSpPr/>
            <p:nvPr/>
          </p:nvCxnSpPr>
          <p:spPr>
            <a:xfrm rot="10800000">
              <a:off x="5375998" y="3890867"/>
              <a:ext cx="3768000" cy="0"/>
            </a:xfrm>
            <a:prstGeom prst="straightConnector1">
              <a:avLst/>
            </a:prstGeom>
            <a:noFill/>
            <a:ln w="9525" cap="flat" cmpd="sng">
              <a:solidFill>
                <a:srgbClr val="595959"/>
              </a:solidFill>
              <a:prstDash val="solid"/>
              <a:round/>
              <a:headEnd type="none" w="med" len="med"/>
              <a:tailEnd type="none" w="med" len="med"/>
            </a:ln>
          </p:spPr>
        </p:cxnSp>
        <p:sp>
          <p:nvSpPr>
            <p:cNvPr id="285" name="Google Shape;285;p42"/>
            <p:cNvSpPr/>
            <p:nvPr/>
          </p:nvSpPr>
          <p:spPr>
            <a:xfrm>
              <a:off x="5580342" y="3658967"/>
              <a:ext cx="2030400" cy="4638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 name="Google Shape;286;p4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NUMBERS</a:t>
            </a:r>
            <a:endParaRPr/>
          </a:p>
        </p:txBody>
      </p:sp>
      <p:sp>
        <p:nvSpPr>
          <p:cNvPr id="287" name="Google Shape;287;p42"/>
          <p:cNvSpPr txBox="1">
            <a:spLocks noGrp="1"/>
          </p:cNvSpPr>
          <p:nvPr>
            <p:ph type="title" idx="2"/>
          </p:nvPr>
        </p:nvSpPr>
        <p:spPr>
          <a:xfrm>
            <a:off x="1086651" y="1475125"/>
            <a:ext cx="17952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500</a:t>
            </a:r>
            <a:endParaRPr/>
          </a:p>
        </p:txBody>
      </p:sp>
      <p:sp>
        <p:nvSpPr>
          <p:cNvPr id="288" name="Google Shape;288;p42"/>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new clients last semester</a:t>
            </a:r>
            <a:endParaRPr/>
          </a:p>
        </p:txBody>
      </p:sp>
      <p:sp>
        <p:nvSpPr>
          <p:cNvPr id="289" name="Google Shape;289;p42"/>
          <p:cNvSpPr txBox="1">
            <a:spLocks noGrp="1"/>
          </p:cNvSpPr>
          <p:nvPr>
            <p:ph type="title" idx="3"/>
          </p:nvPr>
        </p:nvSpPr>
        <p:spPr>
          <a:xfrm>
            <a:off x="2298451" y="2475350"/>
            <a:ext cx="17637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100</a:t>
            </a:r>
            <a:endParaRPr/>
          </a:p>
        </p:txBody>
      </p:sp>
      <p:sp>
        <p:nvSpPr>
          <p:cNvPr id="290" name="Google Shape;290;p42"/>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ongoing projects</a:t>
            </a:r>
            <a:endParaRPr/>
          </a:p>
        </p:txBody>
      </p:sp>
      <p:sp>
        <p:nvSpPr>
          <p:cNvPr id="291" name="Google Shape;291;p42"/>
          <p:cNvSpPr txBox="1">
            <a:spLocks noGrp="1"/>
          </p:cNvSpPr>
          <p:nvPr>
            <p:ph type="title" idx="5"/>
          </p:nvPr>
        </p:nvSpPr>
        <p:spPr>
          <a:xfrm>
            <a:off x="3353176" y="3513625"/>
            <a:ext cx="17952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40</a:t>
            </a:r>
            <a:endParaRPr/>
          </a:p>
        </p:txBody>
      </p:sp>
      <p:sp>
        <p:nvSpPr>
          <p:cNvPr id="292" name="Google Shape;292;p42"/>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new employees last semester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7"/>
                                        </p:tgtEl>
                                        <p:attrNameLst>
                                          <p:attrName>style.visibility</p:attrName>
                                        </p:attrNameLst>
                                      </p:cBhvr>
                                      <p:to>
                                        <p:strVal val="visible"/>
                                      </p:to>
                                    </p:set>
                                    <p:animEffect transition="in" filter="fade">
                                      <p:cBhvr>
                                        <p:cTn id="7" dur="1000"/>
                                        <p:tgtEl>
                                          <p:spTgt spid="28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89"/>
                                        </p:tgtEl>
                                        <p:attrNameLst>
                                          <p:attrName>style.visibility</p:attrName>
                                        </p:attrNameLst>
                                      </p:cBhvr>
                                      <p:to>
                                        <p:strVal val="visible"/>
                                      </p:to>
                                    </p:set>
                                    <p:animEffect transition="in" filter="fade">
                                      <p:cBhvr>
                                        <p:cTn id="11" dur="800"/>
                                        <p:tgtEl>
                                          <p:spTgt spid="289"/>
                                        </p:tgtEl>
                                      </p:cBhvr>
                                    </p:animEffect>
                                  </p:childTnLst>
                                </p:cTn>
                              </p:par>
                            </p:childTnLst>
                          </p:cTn>
                        </p:par>
                        <p:par>
                          <p:cTn id="12" fill="hold">
                            <p:stCondLst>
                              <p:cond delay="1800"/>
                            </p:stCondLst>
                            <p:childTnLst>
                              <p:par>
                                <p:cTn id="13" presetID="10" presetClass="entr" presetSubtype="0" fill="hold" nodeType="afterEffect">
                                  <p:stCondLst>
                                    <p:cond delay="0"/>
                                  </p:stCondLst>
                                  <p:childTnLst>
                                    <p:set>
                                      <p:cBhvr>
                                        <p:cTn id="14" dur="1" fill="hold">
                                          <p:stCondLst>
                                            <p:cond delay="0"/>
                                          </p:stCondLst>
                                        </p:cTn>
                                        <p:tgtEl>
                                          <p:spTgt spid="291"/>
                                        </p:tgtEl>
                                        <p:attrNameLst>
                                          <p:attrName>style.visibility</p:attrName>
                                        </p:attrNameLst>
                                      </p:cBhvr>
                                      <p:to>
                                        <p:strVal val="visible"/>
                                      </p:to>
                                    </p:set>
                                    <p:animEffect transition="in" filter="fade">
                                      <p:cBhvr>
                                        <p:cTn id="15" dur="1000"/>
                                        <p:tgtEl>
                                          <p:spTgt spid="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3"/>
          <p:cNvSpPr txBox="1">
            <a:spLocks noGrp="1"/>
          </p:cNvSpPr>
          <p:nvPr>
            <p:ph type="ctrTitle" idx="6"/>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SECTOR NEWS</a:t>
            </a:r>
            <a:endParaRPr/>
          </a:p>
        </p:txBody>
      </p:sp>
      <p:sp>
        <p:nvSpPr>
          <p:cNvPr id="298" name="Google Shape;298;p43"/>
          <p:cNvSpPr txBox="1">
            <a:spLocks noGrp="1"/>
          </p:cNvSpPr>
          <p:nvPr>
            <p:ph type="ctrTitle" idx="4"/>
          </p:nvPr>
        </p:nvSpPr>
        <p:spPr>
          <a:xfrm>
            <a:off x="59088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299" name="Google Shape;299;p43"/>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rPr>
              <a:t>Venus has a beautiful name and is the second planet from the Sun. It’s terribly hot, even hotter than the other planets</a:t>
            </a:r>
            <a:endParaRPr sz="1200"/>
          </a:p>
        </p:txBody>
      </p:sp>
      <p:sp>
        <p:nvSpPr>
          <p:cNvPr id="300" name="Google Shape;300;p43"/>
          <p:cNvSpPr txBox="1">
            <a:spLocks noGrp="1"/>
          </p:cNvSpPr>
          <p:nvPr>
            <p:ph type="ctrTitle"/>
          </p:nvPr>
        </p:nvSpPr>
        <p:spPr>
          <a:xfrm>
            <a:off x="5616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301" name="Google Shape;301;p43"/>
          <p:cNvSpPr txBox="1">
            <a:spLocks noGrp="1"/>
          </p:cNvSpPr>
          <p:nvPr>
            <p:ph type="subTitle" idx="5"/>
          </p:nvPr>
        </p:nvSpPr>
        <p:spPr>
          <a:xfrm>
            <a:off x="6136500" y="3090475"/>
            <a:ext cx="2218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rPr>
              <a:t>Yes, this is the ringed one. It’s a gas giant, composed mostly of hydrogen and helium. It’s named after the Roman god </a:t>
            </a:r>
            <a:endParaRPr sz="1200"/>
          </a:p>
        </p:txBody>
      </p:sp>
      <p:sp>
        <p:nvSpPr>
          <p:cNvPr id="302" name="Google Shape;302;p43"/>
          <p:cNvSpPr txBox="1">
            <a:spLocks noGrp="1"/>
          </p:cNvSpPr>
          <p:nvPr>
            <p:ph type="ctrTitle" idx="2"/>
          </p:nvPr>
        </p:nvSpPr>
        <p:spPr>
          <a:xfrm>
            <a:off x="32352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303" name="Google Shape;303;p43"/>
          <p:cNvSpPr txBox="1">
            <a:spLocks noGrp="1"/>
          </p:cNvSpPr>
          <p:nvPr>
            <p:ph type="subTitle" idx="3"/>
          </p:nvPr>
        </p:nvSpPr>
        <p:spPr>
          <a:xfrm>
            <a:off x="3462900" y="1981981"/>
            <a:ext cx="2218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Despite being red, Mars is a cold place, not hot. It’s full of iron oxide dust, which gives the planet its reddish cast</a:t>
            </a:r>
            <a:endParaRPr sz="1200">
              <a:solidFill>
                <a:schemeClr val="dk1"/>
              </a:solidFill>
            </a:endParaRPr>
          </a:p>
          <a:p>
            <a:pPr marL="0" lvl="0" indent="0" algn="l" rtl="0">
              <a:spcBef>
                <a:spcPts val="0"/>
              </a:spcBef>
              <a:spcAft>
                <a:spcPts val="0"/>
              </a:spcAft>
              <a:buNone/>
            </a:pPr>
            <a:endParaRPr/>
          </a:p>
        </p:txBody>
      </p:sp>
      <p:cxnSp>
        <p:nvCxnSpPr>
          <p:cNvPr id="304" name="Google Shape;304;p43"/>
          <p:cNvCxnSpPr/>
          <p:nvPr/>
        </p:nvCxnSpPr>
        <p:spPr>
          <a:xfrm>
            <a:off x="3235200" y="2186175"/>
            <a:ext cx="0" cy="1647600"/>
          </a:xfrm>
          <a:prstGeom prst="straightConnector1">
            <a:avLst/>
          </a:prstGeom>
          <a:noFill/>
          <a:ln w="9525" cap="flat" cmpd="sng">
            <a:solidFill>
              <a:srgbClr val="595959"/>
            </a:solidFill>
            <a:prstDash val="solid"/>
            <a:round/>
            <a:headEnd type="none" w="med" len="med"/>
            <a:tailEnd type="none" w="med" len="med"/>
          </a:ln>
        </p:spPr>
      </p:cxnSp>
      <p:cxnSp>
        <p:nvCxnSpPr>
          <p:cNvPr id="305" name="Google Shape;305;p43"/>
          <p:cNvCxnSpPr/>
          <p:nvPr/>
        </p:nvCxnSpPr>
        <p:spPr>
          <a:xfrm>
            <a:off x="5908800" y="2186175"/>
            <a:ext cx="0" cy="1647600"/>
          </a:xfrm>
          <a:prstGeom prst="straightConnector1">
            <a:avLst/>
          </a:prstGeom>
          <a:noFill/>
          <a:ln w="9525" cap="flat" cmpd="sng">
            <a:solidFill>
              <a:srgbClr val="595959"/>
            </a:solidFill>
            <a:prstDash val="solid"/>
            <a:round/>
            <a:headEnd type="none" w="med" len="med"/>
            <a:tailEnd type="none" w="med" len="med"/>
          </a:ln>
        </p:spPr>
      </p:cxnSp>
      <p:grpSp>
        <p:nvGrpSpPr>
          <p:cNvPr id="306" name="Google Shape;306;p43"/>
          <p:cNvGrpSpPr/>
          <p:nvPr/>
        </p:nvGrpSpPr>
        <p:grpSpPr>
          <a:xfrm>
            <a:off x="4249650" y="3516549"/>
            <a:ext cx="644700" cy="644700"/>
            <a:chOff x="4249650" y="3516549"/>
            <a:chExt cx="644700" cy="644700"/>
          </a:xfrm>
        </p:grpSpPr>
        <p:sp>
          <p:nvSpPr>
            <p:cNvPr id="307" name="Google Shape;307;p43"/>
            <p:cNvSpPr/>
            <p:nvPr/>
          </p:nvSpPr>
          <p:spPr>
            <a:xfrm>
              <a:off x="4249650" y="3516549"/>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 name="Google Shape;308;p43"/>
            <p:cNvGrpSpPr/>
            <p:nvPr/>
          </p:nvGrpSpPr>
          <p:grpSpPr>
            <a:xfrm>
              <a:off x="4406312" y="3674544"/>
              <a:ext cx="331366" cy="328695"/>
              <a:chOff x="-5613150" y="3991275"/>
              <a:chExt cx="294600" cy="292225"/>
            </a:xfrm>
          </p:grpSpPr>
          <p:sp>
            <p:nvSpPr>
              <p:cNvPr id="309" name="Google Shape;309;p43"/>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3"/>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3"/>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3"/>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3"/>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3"/>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3"/>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3"/>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3"/>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 name="Google Shape;318;p43"/>
          <p:cNvGrpSpPr/>
          <p:nvPr/>
        </p:nvGrpSpPr>
        <p:grpSpPr>
          <a:xfrm>
            <a:off x="1576050" y="1853650"/>
            <a:ext cx="644700" cy="644700"/>
            <a:chOff x="1576050" y="1853650"/>
            <a:chExt cx="644700" cy="644700"/>
          </a:xfrm>
        </p:grpSpPr>
        <p:sp>
          <p:nvSpPr>
            <p:cNvPr id="319" name="Google Shape;319;p43"/>
            <p:cNvSpPr/>
            <p:nvPr/>
          </p:nvSpPr>
          <p:spPr>
            <a:xfrm>
              <a:off x="1576050" y="1853650"/>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 name="Google Shape;320;p43"/>
            <p:cNvGrpSpPr/>
            <p:nvPr/>
          </p:nvGrpSpPr>
          <p:grpSpPr>
            <a:xfrm>
              <a:off x="1733606" y="2012194"/>
              <a:ext cx="329595" cy="327598"/>
              <a:chOff x="-6689825" y="3992050"/>
              <a:chExt cx="293025" cy="291250"/>
            </a:xfrm>
          </p:grpSpPr>
          <p:sp>
            <p:nvSpPr>
              <p:cNvPr id="321" name="Google Shape;321;p43"/>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3"/>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3"/>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3"/>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3"/>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3"/>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3"/>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3"/>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3"/>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3"/>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3"/>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3"/>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3" name="Google Shape;333;p43"/>
          <p:cNvGrpSpPr/>
          <p:nvPr/>
        </p:nvGrpSpPr>
        <p:grpSpPr>
          <a:xfrm>
            <a:off x="6923250" y="1855160"/>
            <a:ext cx="644700" cy="644700"/>
            <a:chOff x="6923250" y="1855160"/>
            <a:chExt cx="644700" cy="644700"/>
          </a:xfrm>
        </p:grpSpPr>
        <p:sp>
          <p:nvSpPr>
            <p:cNvPr id="334" name="Google Shape;334;p43"/>
            <p:cNvSpPr/>
            <p:nvPr/>
          </p:nvSpPr>
          <p:spPr>
            <a:xfrm>
              <a:off x="6923250" y="1855160"/>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 name="Google Shape;335;p43"/>
            <p:cNvGrpSpPr/>
            <p:nvPr/>
          </p:nvGrpSpPr>
          <p:grpSpPr>
            <a:xfrm>
              <a:off x="7080796" y="2013156"/>
              <a:ext cx="330494" cy="328723"/>
              <a:chOff x="-3031325" y="3597450"/>
              <a:chExt cx="293825" cy="292250"/>
            </a:xfrm>
          </p:grpSpPr>
          <p:sp>
            <p:nvSpPr>
              <p:cNvPr id="336" name="Google Shape;336;p43"/>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3"/>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3"/>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3"/>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NEWS</a:t>
            </a:r>
            <a:endParaRPr/>
          </a:p>
        </p:txBody>
      </p:sp>
      <p:sp>
        <p:nvSpPr>
          <p:cNvPr id="360" name="Google Shape;360;p45"/>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361" name="Google Shape;361;p45"/>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362" name="Google Shape;362;p45"/>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363" name="Google Shape;363;p45"/>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364" name="Google Shape;364;p45"/>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365" name="Google Shape;365;p45"/>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one in the whole Solar System</a:t>
            </a:r>
            <a:endParaRPr/>
          </a:p>
        </p:txBody>
      </p:sp>
      <p:sp>
        <p:nvSpPr>
          <p:cNvPr id="366" name="Google Shape;366;p45"/>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367" name="Google Shape;367;p45"/>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34343"/>
                </a:solidFill>
              </a:rPr>
              <a:t>Jupiter is the</a:t>
            </a:r>
            <a:r>
              <a:rPr lang="en"/>
              <a:t> </a:t>
            </a:r>
            <a:r>
              <a:rPr lang="en">
                <a:solidFill>
                  <a:srgbClr val="434343"/>
                </a:solidFill>
              </a:rPr>
              <a:t>fourth-brightest </a:t>
            </a:r>
            <a:r>
              <a:rPr lang="en"/>
              <a:t>in our Solar System</a:t>
            </a:r>
            <a:endParaRPr/>
          </a:p>
        </p:txBody>
      </p:sp>
      <p:sp>
        <p:nvSpPr>
          <p:cNvPr id="368" name="Google Shape;368;p45"/>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369" name="Google Shape;369;p45"/>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34343"/>
                </a:solidFill>
              </a:rPr>
              <a:t>Venus has a beautiful name and is terribly hot</a:t>
            </a:r>
            <a:r>
              <a:rPr lang="en"/>
              <a:t> as well</a:t>
            </a:r>
            <a:endParaRPr/>
          </a:p>
        </p:txBody>
      </p:sp>
      <p:sp>
        <p:nvSpPr>
          <p:cNvPr id="370" name="Google Shape;370;p45"/>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371" name="Google Shape;371;p45"/>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Yes, Saturn is the ringed planet. It’s a gas giant</a:t>
            </a:r>
            <a:endParaRPr/>
          </a:p>
        </p:txBody>
      </p:sp>
      <p:cxnSp>
        <p:nvCxnSpPr>
          <p:cNvPr id="372" name="Google Shape;372;p45"/>
          <p:cNvCxnSpPr/>
          <p:nvPr/>
        </p:nvCxnSpPr>
        <p:spPr>
          <a:xfrm rot="10800000">
            <a:off x="-49600" y="1722725"/>
            <a:ext cx="5334600" cy="0"/>
          </a:xfrm>
          <a:prstGeom prst="straightConnector1">
            <a:avLst/>
          </a:prstGeom>
          <a:noFill/>
          <a:ln w="9525" cap="flat" cmpd="sng">
            <a:solidFill>
              <a:srgbClr val="595959"/>
            </a:solidFill>
            <a:prstDash val="solid"/>
            <a:round/>
            <a:headEnd type="none" w="med" len="med"/>
            <a:tailEnd type="none" w="med" len="med"/>
          </a:ln>
        </p:spPr>
      </p:cxnSp>
      <p:cxnSp>
        <p:nvCxnSpPr>
          <p:cNvPr id="373" name="Google Shape;373;p45"/>
          <p:cNvCxnSpPr/>
          <p:nvPr/>
        </p:nvCxnSpPr>
        <p:spPr>
          <a:xfrm rot="10800000">
            <a:off x="3886250" y="3461525"/>
            <a:ext cx="5293800" cy="0"/>
          </a:xfrm>
          <a:prstGeom prst="straightConnector1">
            <a:avLst/>
          </a:prstGeom>
          <a:noFill/>
          <a:ln w="9525" cap="flat" cmpd="sng">
            <a:solidFill>
              <a:srgbClr val="595959"/>
            </a:solidFill>
            <a:prstDash val="solid"/>
            <a:round/>
            <a:headEnd type="none" w="med" len="med"/>
            <a:tailEnd type="none" w="med" len="med"/>
          </a:ln>
        </p:spPr>
      </p:cxnSp>
      <p:grpSp>
        <p:nvGrpSpPr>
          <p:cNvPr id="374" name="Google Shape;374;p45"/>
          <p:cNvGrpSpPr/>
          <p:nvPr/>
        </p:nvGrpSpPr>
        <p:grpSpPr>
          <a:xfrm>
            <a:off x="2828333" y="1307814"/>
            <a:ext cx="278692" cy="331130"/>
            <a:chOff x="-48233050" y="3569725"/>
            <a:chExt cx="252050" cy="299475"/>
          </a:xfrm>
        </p:grpSpPr>
        <p:sp>
          <p:nvSpPr>
            <p:cNvPr id="375" name="Google Shape;375;p45"/>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5"/>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5"/>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45"/>
          <p:cNvGrpSpPr/>
          <p:nvPr/>
        </p:nvGrpSpPr>
        <p:grpSpPr>
          <a:xfrm>
            <a:off x="1189260" y="1308215"/>
            <a:ext cx="330936" cy="330743"/>
            <a:chOff x="-49764975" y="3183375"/>
            <a:chExt cx="299300" cy="299125"/>
          </a:xfrm>
        </p:grpSpPr>
        <p:sp>
          <p:nvSpPr>
            <p:cNvPr id="379" name="Google Shape;379;p45"/>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5"/>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5"/>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5"/>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5"/>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5"/>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5"/>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5"/>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5"/>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45"/>
          <p:cNvGrpSpPr/>
          <p:nvPr/>
        </p:nvGrpSpPr>
        <p:grpSpPr>
          <a:xfrm>
            <a:off x="4414286" y="1311087"/>
            <a:ext cx="332677" cy="330964"/>
            <a:chOff x="-47155575" y="3200500"/>
            <a:chExt cx="300875" cy="299325"/>
          </a:xfrm>
        </p:grpSpPr>
        <p:sp>
          <p:nvSpPr>
            <p:cNvPr id="389" name="Google Shape;389;p45"/>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5"/>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5"/>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5"/>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5"/>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5"/>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 name="Google Shape;395;p45"/>
          <p:cNvGrpSpPr/>
          <p:nvPr/>
        </p:nvGrpSpPr>
        <p:grpSpPr>
          <a:xfrm>
            <a:off x="4431899" y="3043763"/>
            <a:ext cx="330936" cy="330107"/>
            <a:chOff x="-47154000" y="3939275"/>
            <a:chExt cx="299300" cy="298550"/>
          </a:xfrm>
        </p:grpSpPr>
        <p:sp>
          <p:nvSpPr>
            <p:cNvPr id="396" name="Google Shape;396;p45"/>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5"/>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5"/>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5"/>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45"/>
          <p:cNvGrpSpPr/>
          <p:nvPr/>
        </p:nvGrpSpPr>
        <p:grpSpPr>
          <a:xfrm>
            <a:off x="7701924" y="3056473"/>
            <a:ext cx="336507" cy="336507"/>
            <a:chOff x="3271200" y="1435075"/>
            <a:chExt cx="481825" cy="481825"/>
          </a:xfrm>
        </p:grpSpPr>
        <p:sp>
          <p:nvSpPr>
            <p:cNvPr id="401" name="Google Shape;401;p45"/>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2" name="Google Shape;402;p45"/>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3" name="Google Shape;403;p45"/>
          <p:cNvGrpSpPr/>
          <p:nvPr/>
        </p:nvGrpSpPr>
        <p:grpSpPr>
          <a:xfrm>
            <a:off x="6064921" y="3041415"/>
            <a:ext cx="334924" cy="334820"/>
            <a:chOff x="5642475" y="1435075"/>
            <a:chExt cx="481975" cy="481825"/>
          </a:xfrm>
        </p:grpSpPr>
        <p:sp>
          <p:nvSpPr>
            <p:cNvPr id="404" name="Google Shape;404;p45"/>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5" name="Google Shape;405;p45"/>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6" name="Google Shape;406;p45"/>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6"/>
          <p:cNvSpPr/>
          <p:nvPr/>
        </p:nvSpPr>
        <p:spPr>
          <a:xfrm rot="-5400000" flipH="1">
            <a:off x="5399608" y="1821475"/>
            <a:ext cx="1975500" cy="2628900"/>
          </a:xfrm>
          <a:prstGeom prst="snip1Rect">
            <a:avLst>
              <a:gd name="adj"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2" name="Google Shape;412;p46"/>
          <p:cNvCxnSpPr/>
          <p:nvPr/>
        </p:nvCxnSpPr>
        <p:spPr>
          <a:xfrm rot="10800000">
            <a:off x="6682358" y="2949500"/>
            <a:ext cx="2589600" cy="0"/>
          </a:xfrm>
          <a:prstGeom prst="straightConnector1">
            <a:avLst/>
          </a:prstGeom>
          <a:noFill/>
          <a:ln w="9525" cap="flat" cmpd="sng">
            <a:solidFill>
              <a:srgbClr val="434343"/>
            </a:solidFill>
            <a:prstDash val="solid"/>
            <a:round/>
            <a:headEnd type="none" w="med" len="med"/>
            <a:tailEnd type="none" w="med" len="med"/>
          </a:ln>
        </p:spPr>
      </p:cxnSp>
      <p:sp>
        <p:nvSpPr>
          <p:cNvPr id="413" name="Google Shape;413;p46"/>
          <p:cNvSpPr/>
          <p:nvPr/>
        </p:nvSpPr>
        <p:spPr>
          <a:xfrm rot="5400000">
            <a:off x="1759800" y="1039900"/>
            <a:ext cx="1975500" cy="2631000"/>
          </a:xfrm>
          <a:prstGeom prst="snip1Rect">
            <a:avLst>
              <a:gd name="adj"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4" name="Google Shape;414;p46"/>
          <p:cNvCxnSpPr/>
          <p:nvPr/>
        </p:nvCxnSpPr>
        <p:spPr>
          <a:xfrm rot="10800000">
            <a:off x="-21400" y="2148175"/>
            <a:ext cx="2441100" cy="0"/>
          </a:xfrm>
          <a:prstGeom prst="straightConnector1">
            <a:avLst/>
          </a:prstGeom>
          <a:noFill/>
          <a:ln w="9525" cap="flat" cmpd="sng">
            <a:solidFill>
              <a:srgbClr val="434343"/>
            </a:solidFill>
            <a:prstDash val="solid"/>
            <a:round/>
            <a:headEnd type="none" w="med" len="med"/>
            <a:tailEnd type="none" w="med" len="med"/>
          </a:ln>
        </p:spPr>
      </p:cxnSp>
      <p:sp>
        <p:nvSpPr>
          <p:cNvPr id="415" name="Google Shape;415;p4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CUSTOMER REVIEWS</a:t>
            </a:r>
            <a:endParaRPr/>
          </a:p>
        </p:txBody>
      </p:sp>
      <p:sp>
        <p:nvSpPr>
          <p:cNvPr id="416" name="Google Shape;416;p46"/>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RICHARD ROE</a:t>
            </a:r>
            <a:endParaRPr/>
          </a:p>
        </p:txBody>
      </p:sp>
      <p:sp>
        <p:nvSpPr>
          <p:cNvPr id="417" name="Google Shape;417;p46"/>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“Neptune is the farthest planet from the Sun and the fourth-largest planet in our Solar System!”</a:t>
            </a:r>
            <a:endParaRPr/>
          </a:p>
        </p:txBody>
      </p:sp>
      <p:sp>
        <p:nvSpPr>
          <p:cNvPr id="418" name="Google Shape;418;p46"/>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chemeClr val="lt1"/>
                </a:solidFill>
              </a:rPr>
              <a:t>HELENA PATTERSON</a:t>
            </a:r>
            <a:endParaRPr/>
          </a:p>
        </p:txBody>
      </p:sp>
      <p:sp>
        <p:nvSpPr>
          <p:cNvPr id="419" name="Google Shape;419;p46"/>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rPr>
              <a:t>“Despite being red, Mars is a cold place. It’s full of iron oxide dust, which gives the planet its reddish cast”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12"/>
                                        </p:tgtEl>
                                        <p:attrNameLst>
                                          <p:attrName>style.visibility</p:attrName>
                                        </p:attrNameLst>
                                      </p:cBhvr>
                                      <p:to>
                                        <p:strVal val="visible"/>
                                      </p:to>
                                    </p:set>
                                    <p:anim calcmode="lin" valueType="num">
                                      <p:cBhvr additive="base">
                                        <p:cTn id="7" dur="1000"/>
                                        <p:tgtEl>
                                          <p:spTgt spid="412"/>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414"/>
                                        </p:tgtEl>
                                        <p:attrNameLst>
                                          <p:attrName>style.visibility</p:attrName>
                                        </p:attrNameLst>
                                      </p:cBhvr>
                                      <p:to>
                                        <p:strVal val="visible"/>
                                      </p:to>
                                    </p:set>
                                    <p:anim calcmode="lin" valueType="num">
                                      <p:cBhvr additive="base">
                                        <p:cTn id="10" dur="1100"/>
                                        <p:tgtEl>
                                          <p:spTgt spid="414"/>
                                        </p:tgtEl>
                                        <p:attrNameLst>
                                          <p:attrName>ppt_x</p:attrName>
                                        </p:attrNameLst>
                                      </p:cBhvr>
                                      <p:tavLst>
                                        <p:tav tm="0">
                                          <p:val>
                                            <p:strVal val="#ppt_x-1"/>
                                          </p:val>
                                        </p:tav>
                                        <p:tav tm="100000">
                                          <p:val>
                                            <p:strVal val="#ppt_x"/>
                                          </p:val>
                                        </p:tav>
                                      </p:tavLst>
                                    </p:anim>
                                  </p:childTnLst>
                                </p:cTn>
                              </p:par>
                            </p:childTnLst>
                          </p:cTn>
                        </p:par>
                        <p:par>
                          <p:cTn id="11" fill="hold">
                            <p:stCondLst>
                              <p:cond delay="1100"/>
                            </p:stCondLst>
                            <p:childTnLst>
                              <p:par>
                                <p:cTn id="12" presetID="10" presetClass="entr" presetSubtype="0" fill="hold" nodeType="afterEffect">
                                  <p:stCondLst>
                                    <p:cond delay="0"/>
                                  </p:stCondLst>
                                  <p:childTnLst>
                                    <p:set>
                                      <p:cBhvr>
                                        <p:cTn id="13" dur="1" fill="hold">
                                          <p:stCondLst>
                                            <p:cond delay="0"/>
                                          </p:stCondLst>
                                        </p:cTn>
                                        <p:tgtEl>
                                          <p:spTgt spid="417"/>
                                        </p:tgtEl>
                                        <p:attrNameLst>
                                          <p:attrName>style.visibility</p:attrName>
                                        </p:attrNameLst>
                                      </p:cBhvr>
                                      <p:to>
                                        <p:strVal val="visible"/>
                                      </p:to>
                                    </p:set>
                                    <p:animEffect transition="in" filter="fade">
                                      <p:cBhvr>
                                        <p:cTn id="14" dur="1000"/>
                                        <p:tgtEl>
                                          <p:spTgt spid="417"/>
                                        </p:tgtEl>
                                      </p:cBhvr>
                                    </p:animEffect>
                                  </p:childTnLst>
                                </p:cTn>
                              </p:par>
                              <p:par>
                                <p:cTn id="15" presetID="10" presetClass="entr" presetSubtype="0" fill="hold" nodeType="withEffect">
                                  <p:stCondLst>
                                    <p:cond delay="0"/>
                                  </p:stCondLst>
                                  <p:childTnLst>
                                    <p:set>
                                      <p:cBhvr>
                                        <p:cTn id="16" dur="1" fill="hold">
                                          <p:stCondLst>
                                            <p:cond delay="0"/>
                                          </p:stCondLst>
                                        </p:cTn>
                                        <p:tgtEl>
                                          <p:spTgt spid="419"/>
                                        </p:tgtEl>
                                        <p:attrNameLst>
                                          <p:attrName>style.visibility</p:attrName>
                                        </p:attrNameLst>
                                      </p:cBhvr>
                                      <p:to>
                                        <p:strVal val="visible"/>
                                      </p:to>
                                    </p:set>
                                    <p:animEffect transition="in" filter="fade">
                                      <p:cBhvr>
                                        <p:cTn id="17" dur="1000"/>
                                        <p:tgtEl>
                                          <p:spTgt spid="4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THIS IS A TABLE</a:t>
            </a:r>
            <a:endParaRPr/>
          </a:p>
        </p:txBody>
      </p:sp>
      <p:sp>
        <p:nvSpPr>
          <p:cNvPr id="425" name="Google Shape;425;p47"/>
          <p:cNvSpPr/>
          <p:nvPr/>
        </p:nvSpPr>
        <p:spPr>
          <a:xfrm>
            <a:off x="1508225" y="1359425"/>
            <a:ext cx="6019500" cy="2778300"/>
          </a:xfrm>
          <a:prstGeom prst="snip2DiagRect">
            <a:avLst>
              <a:gd name="adj1" fmla="val 18257"/>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26" name="Google Shape;426;p47"/>
          <p:cNvGraphicFramePr/>
          <p:nvPr/>
        </p:nvGraphicFramePr>
        <p:xfrm>
          <a:off x="1618875" y="1343925"/>
          <a:ext cx="5906250" cy="2793800"/>
        </p:xfrm>
        <a:graphic>
          <a:graphicData uri="http://schemas.openxmlformats.org/drawingml/2006/table">
            <a:tbl>
              <a:tblPr>
                <a:noFill/>
                <a:tableStyleId>{0B5B250E-6DCE-403B-A8DD-6D6FF60D9CEC}</a:tableStyleId>
              </a:tblPr>
              <a:tblGrid>
                <a:gridCol w="1181250">
                  <a:extLst>
                    <a:ext uri="{9D8B030D-6E8A-4147-A177-3AD203B41FA5}">
                      <a16:colId xmlns:a16="http://schemas.microsoft.com/office/drawing/2014/main" val="20000"/>
                    </a:ext>
                  </a:extLst>
                </a:gridCol>
                <a:gridCol w="1181250">
                  <a:extLst>
                    <a:ext uri="{9D8B030D-6E8A-4147-A177-3AD203B41FA5}">
                      <a16:colId xmlns:a16="http://schemas.microsoft.com/office/drawing/2014/main" val="20001"/>
                    </a:ext>
                  </a:extLst>
                </a:gridCol>
                <a:gridCol w="1181250">
                  <a:extLst>
                    <a:ext uri="{9D8B030D-6E8A-4147-A177-3AD203B41FA5}">
                      <a16:colId xmlns:a16="http://schemas.microsoft.com/office/drawing/2014/main" val="20002"/>
                    </a:ext>
                  </a:extLst>
                </a:gridCol>
                <a:gridCol w="1181250">
                  <a:extLst>
                    <a:ext uri="{9D8B030D-6E8A-4147-A177-3AD203B41FA5}">
                      <a16:colId xmlns:a16="http://schemas.microsoft.com/office/drawing/2014/main" val="20003"/>
                    </a:ext>
                  </a:extLst>
                </a:gridCol>
                <a:gridCol w="1181250">
                  <a:extLst>
                    <a:ext uri="{9D8B030D-6E8A-4147-A177-3AD203B41FA5}">
                      <a16:colId xmlns:a16="http://schemas.microsoft.com/office/drawing/2014/main" val="20004"/>
                    </a:ext>
                  </a:extLst>
                </a:gridCol>
              </a:tblGrid>
              <a:tr h="698450">
                <a:tc>
                  <a:txBody>
                    <a:bodyPr/>
                    <a:lstStyle/>
                    <a:p>
                      <a:pPr marL="0" lvl="0" indent="0" algn="ctr" rtl="0">
                        <a:spcBef>
                          <a:spcPts val="0"/>
                        </a:spcBef>
                        <a:spcAft>
                          <a:spcPts val="0"/>
                        </a:spcAft>
                        <a:buNone/>
                      </a:pPr>
                      <a:endParaRPr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FFFF"/>
                          </a:solidFill>
                          <a:latin typeface="Exo 2"/>
                          <a:ea typeface="Exo 2"/>
                          <a:cs typeface="Exo 2"/>
                          <a:sym typeface="Exo 2"/>
                        </a:rPr>
                        <a:t>ISSUE 1</a:t>
                      </a:r>
                      <a:endParaRPr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FFFF"/>
                          </a:solidFill>
                          <a:latin typeface="Exo 2"/>
                          <a:ea typeface="Exo 2"/>
                          <a:cs typeface="Exo 2"/>
                          <a:sym typeface="Exo 2"/>
                        </a:rPr>
                        <a:t>ISSUE 2</a:t>
                      </a:r>
                      <a:endParaRPr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FFFF"/>
                          </a:solidFill>
                          <a:latin typeface="Exo 2"/>
                          <a:ea typeface="Exo 2"/>
                          <a:cs typeface="Exo 2"/>
                          <a:sym typeface="Exo 2"/>
                        </a:rPr>
                        <a:t>ISSUE 3</a:t>
                      </a:r>
                      <a:endParaRPr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FFFF"/>
                          </a:solidFill>
                          <a:latin typeface="Exo 2"/>
                          <a:ea typeface="Exo 2"/>
                          <a:cs typeface="Exo 2"/>
                          <a:sym typeface="Exo 2"/>
                        </a:rPr>
                        <a:t>ISSUE 4</a:t>
                      </a:r>
                      <a:endParaRPr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698450">
                <a:tc>
                  <a:txBody>
                    <a:bodyPr/>
                    <a:lstStyle/>
                    <a:p>
                      <a:pPr marL="0" lvl="0" indent="0" algn="ctr" rtl="0">
                        <a:spcBef>
                          <a:spcPts val="0"/>
                        </a:spcBef>
                        <a:spcAft>
                          <a:spcPts val="0"/>
                        </a:spcAft>
                        <a:buNone/>
                      </a:pPr>
                      <a:r>
                        <a:rPr lang="en" sz="1200" b="1">
                          <a:solidFill>
                            <a:srgbClr val="FFFFFF"/>
                          </a:solidFill>
                          <a:latin typeface="Exo 2"/>
                          <a:ea typeface="Exo 2"/>
                          <a:cs typeface="Exo 2"/>
                          <a:sym typeface="Exo 2"/>
                        </a:rPr>
                        <a:t>VENUS</a:t>
                      </a:r>
                      <a:endParaRPr sz="1200"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12</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32</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23</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45</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698450">
                <a:tc>
                  <a:txBody>
                    <a:bodyPr/>
                    <a:lstStyle/>
                    <a:p>
                      <a:pPr marL="0" lvl="0" indent="0" algn="ctr" rtl="0">
                        <a:spcBef>
                          <a:spcPts val="0"/>
                        </a:spcBef>
                        <a:spcAft>
                          <a:spcPts val="0"/>
                        </a:spcAft>
                        <a:buNone/>
                      </a:pPr>
                      <a:r>
                        <a:rPr lang="en" sz="1200" b="1">
                          <a:solidFill>
                            <a:srgbClr val="FFFFFF"/>
                          </a:solidFill>
                          <a:latin typeface="Exo 2"/>
                          <a:ea typeface="Exo 2"/>
                          <a:cs typeface="Exo 2"/>
                          <a:sym typeface="Exo 2"/>
                        </a:rPr>
                        <a:t>MERCURY</a:t>
                      </a:r>
                      <a:endParaRPr sz="1200"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67</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23</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45</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65</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698450">
                <a:tc>
                  <a:txBody>
                    <a:bodyPr/>
                    <a:lstStyle/>
                    <a:p>
                      <a:pPr marL="0" lvl="0" indent="0" algn="ctr" rtl="0">
                        <a:spcBef>
                          <a:spcPts val="0"/>
                        </a:spcBef>
                        <a:spcAft>
                          <a:spcPts val="0"/>
                        </a:spcAft>
                        <a:buNone/>
                      </a:pPr>
                      <a:r>
                        <a:rPr lang="en" sz="1200" b="1">
                          <a:solidFill>
                            <a:srgbClr val="FFFFFF"/>
                          </a:solidFill>
                          <a:latin typeface="Exo 2"/>
                          <a:ea typeface="Exo 2"/>
                          <a:cs typeface="Exo 2"/>
                          <a:sym typeface="Exo 2"/>
                        </a:rPr>
                        <a:t>MARS</a:t>
                      </a:r>
                      <a:endParaRPr sz="1200"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67</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49</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78</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34</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cxnSp>
        <p:nvCxnSpPr>
          <p:cNvPr id="427" name="Google Shape;427;p47"/>
          <p:cNvCxnSpPr/>
          <p:nvPr/>
        </p:nvCxnSpPr>
        <p:spPr>
          <a:xfrm rot="10800000">
            <a:off x="-6750" y="2740825"/>
            <a:ext cx="2062800" cy="0"/>
          </a:xfrm>
          <a:prstGeom prst="straightConnector1">
            <a:avLst/>
          </a:prstGeom>
          <a:noFill/>
          <a:ln w="9525" cap="flat" cmpd="sng">
            <a:solidFill>
              <a:srgbClr val="434343"/>
            </a:solidFill>
            <a:prstDash val="solid"/>
            <a:round/>
            <a:headEnd type="none" w="med" len="med"/>
            <a:tailEnd type="none" w="med" len="med"/>
          </a:ln>
        </p:spPr>
      </p:cxnSp>
      <p:cxnSp>
        <p:nvCxnSpPr>
          <p:cNvPr id="428" name="Google Shape;428;p47"/>
          <p:cNvCxnSpPr/>
          <p:nvPr/>
        </p:nvCxnSpPr>
        <p:spPr>
          <a:xfrm rot="10800000">
            <a:off x="-6750" y="3439275"/>
            <a:ext cx="2062800" cy="0"/>
          </a:xfrm>
          <a:prstGeom prst="straightConnector1">
            <a:avLst/>
          </a:prstGeom>
          <a:noFill/>
          <a:ln w="9525" cap="flat" cmpd="sng">
            <a:solidFill>
              <a:srgbClr val="434343"/>
            </a:solidFill>
            <a:prstDash val="solid"/>
            <a:round/>
            <a:headEnd type="none" w="med" len="med"/>
            <a:tailEnd type="none" w="med" len="med"/>
          </a:ln>
        </p:spPr>
      </p:cxnSp>
      <p:cxnSp>
        <p:nvCxnSpPr>
          <p:cNvPr id="429" name="Google Shape;429;p47"/>
          <p:cNvCxnSpPr/>
          <p:nvPr/>
        </p:nvCxnSpPr>
        <p:spPr>
          <a:xfrm>
            <a:off x="1508225" y="2740825"/>
            <a:ext cx="5769000" cy="0"/>
          </a:xfrm>
          <a:prstGeom prst="straightConnector1">
            <a:avLst/>
          </a:prstGeom>
          <a:noFill/>
          <a:ln w="9525" cap="flat" cmpd="sng">
            <a:solidFill>
              <a:srgbClr val="FFFFFF"/>
            </a:solidFill>
            <a:prstDash val="solid"/>
            <a:round/>
            <a:headEnd type="none" w="med" len="med"/>
            <a:tailEnd type="none" w="med" len="med"/>
          </a:ln>
        </p:spPr>
      </p:cxnSp>
      <p:cxnSp>
        <p:nvCxnSpPr>
          <p:cNvPr id="430" name="Google Shape;430;p47"/>
          <p:cNvCxnSpPr/>
          <p:nvPr/>
        </p:nvCxnSpPr>
        <p:spPr>
          <a:xfrm>
            <a:off x="1508225" y="3439275"/>
            <a:ext cx="57690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8"/>
        <p:cNvGrpSpPr/>
        <p:nvPr/>
      </p:nvGrpSpPr>
      <p:grpSpPr>
        <a:xfrm>
          <a:off x="0" y="0"/>
          <a:ext cx="0" cy="0"/>
          <a:chOff x="0" y="0"/>
          <a:chExt cx="0" cy="0"/>
        </a:xfrm>
      </p:grpSpPr>
      <p:pic>
        <p:nvPicPr>
          <p:cNvPr id="469" name="Google Shape;469;p50"/>
          <p:cNvPicPr preferRelativeResize="0"/>
          <p:nvPr/>
        </p:nvPicPr>
        <p:blipFill>
          <a:blip r:embed="rId4">
            <a:alphaModFix amt="62000"/>
          </a:blip>
          <a:stretch>
            <a:fillRect/>
          </a:stretch>
        </p:blipFill>
        <p:spPr>
          <a:xfrm>
            <a:off x="0" y="0"/>
            <a:ext cx="9144000" cy="5143500"/>
          </a:xfrm>
          <a:prstGeom prst="rect">
            <a:avLst/>
          </a:prstGeom>
          <a:noFill/>
          <a:ln>
            <a:noFill/>
          </a:ln>
        </p:spPr>
      </p:pic>
      <p:cxnSp>
        <p:nvCxnSpPr>
          <p:cNvPr id="470" name="Google Shape;470;p50"/>
          <p:cNvCxnSpPr/>
          <p:nvPr/>
        </p:nvCxnSpPr>
        <p:spPr>
          <a:xfrm rot="10800000">
            <a:off x="-6825" y="2056050"/>
            <a:ext cx="2854800" cy="0"/>
          </a:xfrm>
          <a:prstGeom prst="straightConnector1">
            <a:avLst/>
          </a:prstGeom>
          <a:noFill/>
          <a:ln w="9525" cap="flat" cmpd="sng">
            <a:solidFill>
              <a:srgbClr val="FFFFFF"/>
            </a:solidFill>
            <a:prstDash val="solid"/>
            <a:round/>
            <a:headEnd type="none" w="med" len="med"/>
            <a:tailEnd type="none" w="med" len="med"/>
          </a:ln>
        </p:spPr>
      </p:cxnSp>
      <p:cxnSp>
        <p:nvCxnSpPr>
          <p:cNvPr id="471" name="Google Shape;471;p50"/>
          <p:cNvCxnSpPr/>
          <p:nvPr/>
        </p:nvCxnSpPr>
        <p:spPr>
          <a:xfrm rot="10800000">
            <a:off x="4389425" y="2962350"/>
            <a:ext cx="4747800" cy="0"/>
          </a:xfrm>
          <a:prstGeom prst="straightConnector1">
            <a:avLst/>
          </a:prstGeom>
          <a:noFill/>
          <a:ln w="9525" cap="flat" cmpd="sng">
            <a:solidFill>
              <a:srgbClr val="FFFFFF"/>
            </a:solidFill>
            <a:prstDash val="solid"/>
            <a:round/>
            <a:headEnd type="none" w="med" len="med"/>
            <a:tailEnd type="none" w="med" len="med"/>
          </a:ln>
        </p:spPr>
      </p:cxnSp>
      <p:sp>
        <p:nvSpPr>
          <p:cNvPr id="472" name="Google Shape;472;p50"/>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AWESOME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70"/>
                                        </p:tgtEl>
                                        <p:attrNameLst>
                                          <p:attrName>style.visibility</p:attrName>
                                        </p:attrNameLst>
                                      </p:cBhvr>
                                      <p:to>
                                        <p:strVal val="visible"/>
                                      </p:to>
                                    </p:set>
                                    <p:anim calcmode="lin" valueType="num">
                                      <p:cBhvr additive="base">
                                        <p:cTn id="7" dur="1000"/>
                                        <p:tgtEl>
                                          <p:spTgt spid="470"/>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471"/>
                                        </p:tgtEl>
                                        <p:attrNameLst>
                                          <p:attrName>style.visibility</p:attrName>
                                        </p:attrNameLst>
                                      </p:cBhvr>
                                      <p:to>
                                        <p:strVal val="visible"/>
                                      </p:to>
                                    </p:set>
                                    <p:anim calcmode="lin" valueType="num">
                                      <p:cBhvr additive="base">
                                        <p:cTn id="10" dur="1000"/>
                                        <p:tgtEl>
                                          <p:spTgt spid="47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5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REVIEW OF PAST EVENTS</a:t>
            </a:r>
            <a:endParaRPr/>
          </a:p>
        </p:txBody>
      </p:sp>
      <p:grpSp>
        <p:nvGrpSpPr>
          <p:cNvPr id="493" name="Google Shape;493;p52"/>
          <p:cNvGrpSpPr/>
          <p:nvPr/>
        </p:nvGrpSpPr>
        <p:grpSpPr>
          <a:xfrm>
            <a:off x="1148819" y="2637008"/>
            <a:ext cx="1873113" cy="1290901"/>
            <a:chOff x="720000" y="2341741"/>
            <a:chExt cx="2120585" cy="1442831"/>
          </a:xfrm>
        </p:grpSpPr>
        <p:sp>
          <p:nvSpPr>
            <p:cNvPr id="494" name="Google Shape;494;p52"/>
            <p:cNvSpPr/>
            <p:nvPr/>
          </p:nvSpPr>
          <p:spPr>
            <a:xfrm>
              <a:off x="720000" y="2898672"/>
              <a:ext cx="885900" cy="885900"/>
            </a:xfrm>
            <a:prstGeom prst="snip2DiagRect">
              <a:avLst>
                <a:gd name="adj1" fmla="val 0"/>
                <a:gd name="adj2" fmla="val 16667"/>
              </a:avLst>
            </a:prstGeom>
            <a:solidFill>
              <a:srgbClr val="43434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5" name="Google Shape;495;p52"/>
            <p:cNvCxnSpPr/>
            <p:nvPr/>
          </p:nvCxnSpPr>
          <p:spPr>
            <a:xfrm>
              <a:off x="1143010" y="3361375"/>
              <a:ext cx="1695900" cy="0"/>
            </a:xfrm>
            <a:prstGeom prst="straightConnector1">
              <a:avLst/>
            </a:prstGeom>
            <a:noFill/>
            <a:ln w="9525" cap="flat" cmpd="sng">
              <a:solidFill>
                <a:srgbClr val="434343"/>
              </a:solidFill>
              <a:prstDash val="solid"/>
              <a:round/>
              <a:headEnd type="none" w="med" len="med"/>
              <a:tailEnd type="none" w="med" len="med"/>
            </a:ln>
          </p:spPr>
        </p:cxnSp>
        <p:cxnSp>
          <p:nvCxnSpPr>
            <p:cNvPr id="496" name="Google Shape;496;p52"/>
            <p:cNvCxnSpPr/>
            <p:nvPr/>
          </p:nvCxnSpPr>
          <p:spPr>
            <a:xfrm rot="10800000">
              <a:off x="2840585" y="2341741"/>
              <a:ext cx="0" cy="1023000"/>
            </a:xfrm>
            <a:prstGeom prst="straightConnector1">
              <a:avLst/>
            </a:prstGeom>
            <a:noFill/>
            <a:ln w="9525" cap="flat" cmpd="sng">
              <a:solidFill>
                <a:srgbClr val="434343"/>
              </a:solidFill>
              <a:prstDash val="solid"/>
              <a:round/>
              <a:headEnd type="none" w="med" len="med"/>
              <a:tailEnd type="none" w="med" len="med"/>
            </a:ln>
          </p:spPr>
        </p:cxnSp>
      </p:grpSp>
      <p:grpSp>
        <p:nvGrpSpPr>
          <p:cNvPr id="497" name="Google Shape;497;p52"/>
          <p:cNvGrpSpPr/>
          <p:nvPr/>
        </p:nvGrpSpPr>
        <p:grpSpPr>
          <a:xfrm rot="10800000" flipH="1">
            <a:off x="2699668" y="1995364"/>
            <a:ext cx="1873113" cy="1304427"/>
            <a:chOff x="720000" y="2341741"/>
            <a:chExt cx="2120585" cy="1457949"/>
          </a:xfrm>
        </p:grpSpPr>
        <p:sp>
          <p:nvSpPr>
            <p:cNvPr id="498" name="Google Shape;498;p52"/>
            <p:cNvSpPr/>
            <p:nvPr/>
          </p:nvSpPr>
          <p:spPr>
            <a:xfrm>
              <a:off x="720000" y="2913790"/>
              <a:ext cx="885900" cy="885900"/>
            </a:xfrm>
            <a:prstGeom prst="snip2DiagRect">
              <a:avLst>
                <a:gd name="adj1" fmla="val 0"/>
                <a:gd name="adj2" fmla="val 16667"/>
              </a:avLst>
            </a:prstGeom>
            <a:solidFill>
              <a:srgbClr val="43434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9" name="Google Shape;499;p52"/>
            <p:cNvCxnSpPr/>
            <p:nvPr/>
          </p:nvCxnSpPr>
          <p:spPr>
            <a:xfrm>
              <a:off x="1143010" y="3361375"/>
              <a:ext cx="1695900" cy="0"/>
            </a:xfrm>
            <a:prstGeom prst="straightConnector1">
              <a:avLst/>
            </a:prstGeom>
            <a:noFill/>
            <a:ln w="9525" cap="flat" cmpd="sng">
              <a:solidFill>
                <a:srgbClr val="434343"/>
              </a:solidFill>
              <a:prstDash val="solid"/>
              <a:round/>
              <a:headEnd type="none" w="med" len="med"/>
              <a:tailEnd type="none" w="med" len="med"/>
            </a:ln>
          </p:spPr>
        </p:cxnSp>
        <p:cxnSp>
          <p:nvCxnSpPr>
            <p:cNvPr id="500" name="Google Shape;500;p52"/>
            <p:cNvCxnSpPr/>
            <p:nvPr/>
          </p:nvCxnSpPr>
          <p:spPr>
            <a:xfrm rot="10800000">
              <a:off x="2840585" y="2341741"/>
              <a:ext cx="0" cy="1023000"/>
            </a:xfrm>
            <a:prstGeom prst="straightConnector1">
              <a:avLst/>
            </a:prstGeom>
            <a:noFill/>
            <a:ln w="9525" cap="flat" cmpd="sng">
              <a:solidFill>
                <a:srgbClr val="434343"/>
              </a:solidFill>
              <a:prstDash val="solid"/>
              <a:round/>
              <a:headEnd type="none" w="med" len="med"/>
              <a:tailEnd type="none" w="med" len="med"/>
            </a:ln>
          </p:spPr>
        </p:cxnSp>
      </p:grpSp>
      <p:grpSp>
        <p:nvGrpSpPr>
          <p:cNvPr id="501" name="Google Shape;501;p52"/>
          <p:cNvGrpSpPr/>
          <p:nvPr/>
        </p:nvGrpSpPr>
        <p:grpSpPr>
          <a:xfrm>
            <a:off x="4215083" y="2637008"/>
            <a:ext cx="1873113" cy="1290901"/>
            <a:chOff x="720000" y="2341741"/>
            <a:chExt cx="2120585" cy="1442831"/>
          </a:xfrm>
        </p:grpSpPr>
        <p:sp>
          <p:nvSpPr>
            <p:cNvPr id="502" name="Google Shape;502;p52"/>
            <p:cNvSpPr/>
            <p:nvPr/>
          </p:nvSpPr>
          <p:spPr>
            <a:xfrm>
              <a:off x="720000" y="2898672"/>
              <a:ext cx="885900" cy="885900"/>
            </a:xfrm>
            <a:prstGeom prst="snip2DiagRect">
              <a:avLst>
                <a:gd name="adj1" fmla="val 0"/>
                <a:gd name="adj2" fmla="val 16667"/>
              </a:avLst>
            </a:prstGeom>
            <a:solidFill>
              <a:srgbClr val="43434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 name="Google Shape;503;p52"/>
            <p:cNvCxnSpPr/>
            <p:nvPr/>
          </p:nvCxnSpPr>
          <p:spPr>
            <a:xfrm>
              <a:off x="1143010" y="3361375"/>
              <a:ext cx="1695900" cy="0"/>
            </a:xfrm>
            <a:prstGeom prst="straightConnector1">
              <a:avLst/>
            </a:prstGeom>
            <a:noFill/>
            <a:ln w="9525" cap="flat" cmpd="sng">
              <a:solidFill>
                <a:srgbClr val="434343"/>
              </a:solidFill>
              <a:prstDash val="solid"/>
              <a:round/>
              <a:headEnd type="none" w="med" len="med"/>
              <a:tailEnd type="none" w="med" len="med"/>
            </a:ln>
          </p:spPr>
        </p:cxnSp>
        <p:cxnSp>
          <p:nvCxnSpPr>
            <p:cNvPr id="504" name="Google Shape;504;p52"/>
            <p:cNvCxnSpPr/>
            <p:nvPr/>
          </p:nvCxnSpPr>
          <p:spPr>
            <a:xfrm rot="10800000">
              <a:off x="2840585" y="2341741"/>
              <a:ext cx="0" cy="1023000"/>
            </a:xfrm>
            <a:prstGeom prst="straightConnector1">
              <a:avLst/>
            </a:prstGeom>
            <a:noFill/>
            <a:ln w="9525" cap="flat" cmpd="sng">
              <a:solidFill>
                <a:srgbClr val="434343"/>
              </a:solidFill>
              <a:prstDash val="solid"/>
              <a:round/>
              <a:headEnd type="none" w="med" len="med"/>
              <a:tailEnd type="none" w="med" len="med"/>
            </a:ln>
          </p:spPr>
        </p:cxnSp>
      </p:grpSp>
      <p:grpSp>
        <p:nvGrpSpPr>
          <p:cNvPr id="505" name="Google Shape;505;p52"/>
          <p:cNvGrpSpPr/>
          <p:nvPr/>
        </p:nvGrpSpPr>
        <p:grpSpPr>
          <a:xfrm rot="10800000" flipH="1">
            <a:off x="5728088" y="1996359"/>
            <a:ext cx="1873113" cy="1304427"/>
            <a:chOff x="720000" y="2341741"/>
            <a:chExt cx="2120585" cy="1457949"/>
          </a:xfrm>
        </p:grpSpPr>
        <p:sp>
          <p:nvSpPr>
            <p:cNvPr id="506" name="Google Shape;506;p52"/>
            <p:cNvSpPr/>
            <p:nvPr/>
          </p:nvSpPr>
          <p:spPr>
            <a:xfrm>
              <a:off x="720000" y="2913790"/>
              <a:ext cx="885900" cy="885900"/>
            </a:xfrm>
            <a:prstGeom prst="snip2DiagRect">
              <a:avLst>
                <a:gd name="adj1" fmla="val 0"/>
                <a:gd name="adj2" fmla="val 16667"/>
              </a:avLst>
            </a:prstGeom>
            <a:solidFill>
              <a:srgbClr val="43434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7" name="Google Shape;507;p52"/>
            <p:cNvCxnSpPr/>
            <p:nvPr/>
          </p:nvCxnSpPr>
          <p:spPr>
            <a:xfrm>
              <a:off x="1143010" y="3361375"/>
              <a:ext cx="1695900" cy="0"/>
            </a:xfrm>
            <a:prstGeom prst="straightConnector1">
              <a:avLst/>
            </a:prstGeom>
            <a:noFill/>
            <a:ln w="9525" cap="flat" cmpd="sng">
              <a:solidFill>
                <a:srgbClr val="434343"/>
              </a:solidFill>
              <a:prstDash val="solid"/>
              <a:round/>
              <a:headEnd type="none" w="med" len="med"/>
              <a:tailEnd type="none" w="med" len="med"/>
            </a:ln>
          </p:spPr>
        </p:cxnSp>
        <p:cxnSp>
          <p:nvCxnSpPr>
            <p:cNvPr id="508" name="Google Shape;508;p52"/>
            <p:cNvCxnSpPr/>
            <p:nvPr/>
          </p:nvCxnSpPr>
          <p:spPr>
            <a:xfrm rot="10800000">
              <a:off x="2840585" y="2341741"/>
              <a:ext cx="0" cy="1023000"/>
            </a:xfrm>
            <a:prstGeom prst="straightConnector1">
              <a:avLst/>
            </a:prstGeom>
            <a:noFill/>
            <a:ln w="9525" cap="flat" cmpd="sng">
              <a:solidFill>
                <a:srgbClr val="434343"/>
              </a:solidFill>
              <a:prstDash val="solid"/>
              <a:round/>
              <a:headEnd type="none" w="med" len="med"/>
              <a:tailEnd type="none" w="med" len="med"/>
            </a:ln>
          </p:spPr>
        </p:cxnSp>
      </p:grpSp>
      <p:sp>
        <p:nvSpPr>
          <p:cNvPr id="509" name="Google Shape;509;p52"/>
          <p:cNvSpPr/>
          <p:nvPr/>
        </p:nvSpPr>
        <p:spPr>
          <a:xfrm>
            <a:off x="7204906" y="3122111"/>
            <a:ext cx="788700" cy="7989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2"/>
          <p:cNvSpPr txBox="1"/>
          <p:nvPr/>
        </p:nvSpPr>
        <p:spPr>
          <a:xfrm>
            <a:off x="1136947" y="3359000"/>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JAN 14</a:t>
            </a:r>
            <a:endParaRPr sz="1200" b="1">
              <a:solidFill>
                <a:srgbClr val="FFFFFF"/>
              </a:solidFill>
              <a:latin typeface="Exo 2"/>
              <a:ea typeface="Exo 2"/>
              <a:cs typeface="Exo 2"/>
              <a:sym typeface="Exo 2"/>
            </a:endParaRPr>
          </a:p>
        </p:txBody>
      </p:sp>
      <p:sp>
        <p:nvSpPr>
          <p:cNvPr id="511" name="Google Shape;511;p52"/>
          <p:cNvSpPr txBox="1"/>
          <p:nvPr/>
        </p:nvSpPr>
        <p:spPr>
          <a:xfrm>
            <a:off x="829076" y="3943375"/>
            <a:ext cx="14082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It is the closest planet to the Sun and the smallest</a:t>
            </a:r>
            <a:endParaRPr sz="1200">
              <a:solidFill>
                <a:srgbClr val="434343"/>
              </a:solidFill>
              <a:latin typeface="Roboto Condensed Light"/>
              <a:ea typeface="Roboto Condensed Light"/>
              <a:cs typeface="Roboto Condensed Light"/>
              <a:sym typeface="Roboto Condensed Light"/>
            </a:endParaRPr>
          </a:p>
        </p:txBody>
      </p:sp>
      <p:sp>
        <p:nvSpPr>
          <p:cNvPr id="512" name="Google Shape;512;p52"/>
          <p:cNvSpPr txBox="1"/>
          <p:nvPr/>
        </p:nvSpPr>
        <p:spPr>
          <a:xfrm>
            <a:off x="2704247" y="2202150"/>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FEB 02</a:t>
            </a:r>
            <a:endParaRPr sz="1200" b="1">
              <a:solidFill>
                <a:srgbClr val="FFFFFF"/>
              </a:solidFill>
              <a:latin typeface="Exo 2"/>
              <a:ea typeface="Exo 2"/>
              <a:cs typeface="Exo 2"/>
              <a:sym typeface="Exo 2"/>
            </a:endParaRPr>
          </a:p>
        </p:txBody>
      </p:sp>
      <p:sp>
        <p:nvSpPr>
          <p:cNvPr id="513" name="Google Shape;513;p52"/>
          <p:cNvSpPr txBox="1"/>
          <p:nvPr/>
        </p:nvSpPr>
        <p:spPr>
          <a:xfrm>
            <a:off x="5714071" y="2208925"/>
            <a:ext cx="788700" cy="394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APR 16</a:t>
            </a:r>
            <a:endParaRPr sz="1200" b="1">
              <a:solidFill>
                <a:srgbClr val="FFFFFF"/>
              </a:solidFill>
              <a:latin typeface="Exo 2"/>
              <a:ea typeface="Exo 2"/>
              <a:cs typeface="Exo 2"/>
              <a:sym typeface="Exo 2"/>
            </a:endParaRPr>
          </a:p>
        </p:txBody>
      </p:sp>
      <p:sp>
        <p:nvSpPr>
          <p:cNvPr id="514" name="Google Shape;514;p52"/>
          <p:cNvSpPr txBox="1"/>
          <p:nvPr/>
        </p:nvSpPr>
        <p:spPr>
          <a:xfrm>
            <a:off x="4207822" y="3359000"/>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MAR 10</a:t>
            </a:r>
            <a:endParaRPr sz="1200" b="1">
              <a:solidFill>
                <a:srgbClr val="FFFFFF"/>
              </a:solidFill>
              <a:latin typeface="Exo 2"/>
              <a:ea typeface="Exo 2"/>
              <a:cs typeface="Exo 2"/>
              <a:sym typeface="Exo 2"/>
            </a:endParaRPr>
          </a:p>
        </p:txBody>
      </p:sp>
      <p:sp>
        <p:nvSpPr>
          <p:cNvPr id="515" name="Google Shape;515;p52"/>
          <p:cNvSpPr txBox="1"/>
          <p:nvPr/>
        </p:nvSpPr>
        <p:spPr>
          <a:xfrm>
            <a:off x="7204897" y="3352105"/>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MAY 30</a:t>
            </a:r>
            <a:endParaRPr sz="1200" b="1">
              <a:solidFill>
                <a:srgbClr val="FFFFFF"/>
              </a:solidFill>
              <a:latin typeface="Exo 2"/>
              <a:ea typeface="Exo 2"/>
              <a:cs typeface="Exo 2"/>
              <a:sym typeface="Exo 2"/>
            </a:endParaRPr>
          </a:p>
        </p:txBody>
      </p:sp>
      <p:sp>
        <p:nvSpPr>
          <p:cNvPr id="516" name="Google Shape;516;p52"/>
          <p:cNvSpPr txBox="1"/>
          <p:nvPr/>
        </p:nvSpPr>
        <p:spPr>
          <a:xfrm>
            <a:off x="3909476" y="3943375"/>
            <a:ext cx="14082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Saturn is composed of hydrogen and helium</a:t>
            </a:r>
            <a:endParaRPr sz="1200">
              <a:solidFill>
                <a:srgbClr val="434343"/>
              </a:solidFill>
              <a:latin typeface="Roboto Condensed Light"/>
              <a:ea typeface="Roboto Condensed Light"/>
              <a:cs typeface="Roboto Condensed Light"/>
              <a:sym typeface="Roboto Condensed Light"/>
            </a:endParaRPr>
          </a:p>
        </p:txBody>
      </p:sp>
      <p:sp>
        <p:nvSpPr>
          <p:cNvPr id="517" name="Google Shape;517;p52"/>
          <p:cNvSpPr txBox="1"/>
          <p:nvPr/>
        </p:nvSpPr>
        <p:spPr>
          <a:xfrm>
            <a:off x="6897026" y="3943375"/>
            <a:ext cx="14082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Neptune is the farthest planet from the Sun</a:t>
            </a:r>
            <a:endParaRPr sz="1200">
              <a:solidFill>
                <a:srgbClr val="434343"/>
              </a:solidFill>
              <a:latin typeface="Roboto Condensed Light"/>
              <a:ea typeface="Roboto Condensed Light"/>
              <a:cs typeface="Roboto Condensed Light"/>
              <a:sym typeface="Roboto Condensed Light"/>
            </a:endParaRPr>
          </a:p>
        </p:txBody>
      </p:sp>
      <p:sp>
        <p:nvSpPr>
          <p:cNvPr id="518" name="Google Shape;518;p52"/>
          <p:cNvSpPr txBox="1"/>
          <p:nvPr/>
        </p:nvSpPr>
        <p:spPr>
          <a:xfrm>
            <a:off x="5415721" y="1223287"/>
            <a:ext cx="14082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Jupiter is the biggest planet in our Solar System</a:t>
            </a:r>
            <a:endParaRPr sz="1200">
              <a:solidFill>
                <a:srgbClr val="434343"/>
              </a:solidFill>
              <a:latin typeface="Roboto Condensed Light"/>
              <a:ea typeface="Roboto Condensed Light"/>
              <a:cs typeface="Roboto Condensed Light"/>
              <a:sym typeface="Roboto Condensed Light"/>
            </a:endParaRPr>
          </a:p>
        </p:txBody>
      </p:sp>
      <p:sp>
        <p:nvSpPr>
          <p:cNvPr id="519" name="Google Shape;519;p52"/>
          <p:cNvSpPr txBox="1"/>
          <p:nvPr/>
        </p:nvSpPr>
        <p:spPr>
          <a:xfrm>
            <a:off x="2396375" y="1223275"/>
            <a:ext cx="14040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Despite being red, Mars is a cold place, not hot</a:t>
            </a:r>
            <a:endParaRPr sz="1200">
              <a:solidFill>
                <a:srgbClr val="434343"/>
              </a:solidFill>
              <a:latin typeface="Roboto Condensed Light"/>
              <a:ea typeface="Roboto Condensed Light"/>
              <a:cs typeface="Roboto Condensed Light"/>
              <a:sym typeface="Roboto Condensed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4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WELCOME!</a:t>
            </a:r>
            <a:endParaRPr/>
          </a:p>
        </p:txBody>
      </p:sp>
      <p:sp>
        <p:nvSpPr>
          <p:cNvPr id="451" name="Google Shape;451;p49"/>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MINA HAWKINS</a:t>
            </a:r>
            <a:endParaRPr/>
          </a:p>
        </p:txBody>
      </p:sp>
      <p:sp>
        <p:nvSpPr>
          <p:cNvPr id="452" name="Google Shape;452;p49"/>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 and the fourth-largest</a:t>
            </a:r>
            <a:endParaRPr/>
          </a:p>
        </p:txBody>
      </p:sp>
      <p:sp>
        <p:nvSpPr>
          <p:cNvPr id="453" name="Google Shape;453;p49"/>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MARY RUIZ</a:t>
            </a:r>
            <a:endParaRPr/>
          </a:p>
        </p:txBody>
      </p:sp>
      <p:sp>
        <p:nvSpPr>
          <p:cNvPr id="454" name="Google Shape;454;p49"/>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JONATHAN DOE</a:t>
            </a:r>
            <a:endParaRPr/>
          </a:p>
        </p:txBody>
      </p:sp>
      <p:sp>
        <p:nvSpPr>
          <p:cNvPr id="455" name="Google Shape;455;p49"/>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a:t>
            </a:r>
            <a:endParaRPr/>
          </a:p>
        </p:txBody>
      </p:sp>
      <p:sp>
        <p:nvSpPr>
          <p:cNvPr id="456" name="Google Shape;456;p49"/>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JOHN SMITH</a:t>
            </a:r>
            <a:endParaRPr/>
          </a:p>
        </p:txBody>
      </p:sp>
      <p:sp>
        <p:nvSpPr>
          <p:cNvPr id="457" name="Google Shape;457;p49"/>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Despite being red, Mars is a cold place, not hot. It’s full of iron oxide dust</a:t>
            </a:r>
            <a:endParaRPr/>
          </a:p>
        </p:txBody>
      </p:sp>
      <p:sp>
        <p:nvSpPr>
          <p:cNvPr id="458" name="Google Shape;458;p49"/>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 and is the second planet from the Sun</a:t>
            </a:r>
            <a:endParaRPr/>
          </a:p>
        </p:txBody>
      </p:sp>
      <p:pic>
        <p:nvPicPr>
          <p:cNvPr id="459" name="Google Shape;459;p49"/>
          <p:cNvPicPr preferRelativeResize="0"/>
          <p:nvPr/>
        </p:nvPicPr>
        <p:blipFill rotWithShape="1">
          <a:blip r:embed="rId3">
            <a:alphaModFix/>
          </a:blip>
          <a:srcRect l="19063" r="19063" b="42941"/>
          <a:stretch/>
        </p:blipFill>
        <p:spPr>
          <a:xfrm>
            <a:off x="746200" y="2897575"/>
            <a:ext cx="1255200" cy="1710000"/>
          </a:xfrm>
          <a:prstGeom prst="snip2DiagRect">
            <a:avLst>
              <a:gd name="adj1" fmla="val 0"/>
              <a:gd name="adj2" fmla="val 16667"/>
            </a:avLst>
          </a:prstGeom>
          <a:noFill/>
          <a:ln>
            <a:noFill/>
          </a:ln>
        </p:spPr>
      </p:pic>
      <p:pic>
        <p:nvPicPr>
          <p:cNvPr id="460" name="Google Shape;460;p49"/>
          <p:cNvPicPr preferRelativeResize="0"/>
          <p:nvPr/>
        </p:nvPicPr>
        <p:blipFill rotWithShape="1">
          <a:blip r:embed="rId4">
            <a:alphaModFix/>
          </a:blip>
          <a:srcRect l="23591" r="40874" b="34413"/>
          <a:stretch/>
        </p:blipFill>
        <p:spPr>
          <a:xfrm>
            <a:off x="7142600" y="2897575"/>
            <a:ext cx="1255200" cy="1710000"/>
          </a:xfrm>
          <a:prstGeom prst="snip2DiagRect">
            <a:avLst>
              <a:gd name="adj1" fmla="val 0"/>
              <a:gd name="adj2" fmla="val 16667"/>
            </a:avLst>
          </a:prstGeom>
          <a:noFill/>
          <a:ln>
            <a:noFill/>
          </a:ln>
        </p:spPr>
      </p:pic>
      <p:pic>
        <p:nvPicPr>
          <p:cNvPr id="461" name="Google Shape;461;p49"/>
          <p:cNvPicPr preferRelativeResize="0"/>
          <p:nvPr/>
        </p:nvPicPr>
        <p:blipFill rotWithShape="1">
          <a:blip r:embed="rId5">
            <a:alphaModFix/>
          </a:blip>
          <a:srcRect l="26195" t="7017" r="20442" b="44453"/>
          <a:stretch/>
        </p:blipFill>
        <p:spPr>
          <a:xfrm>
            <a:off x="7142600" y="977800"/>
            <a:ext cx="1255200" cy="1710000"/>
          </a:xfrm>
          <a:prstGeom prst="snip2DiagRect">
            <a:avLst>
              <a:gd name="adj1" fmla="val 0"/>
              <a:gd name="adj2" fmla="val 16667"/>
            </a:avLst>
          </a:prstGeom>
          <a:noFill/>
          <a:ln>
            <a:noFill/>
          </a:ln>
        </p:spPr>
      </p:pic>
      <p:pic>
        <p:nvPicPr>
          <p:cNvPr id="462" name="Google Shape;462;p49"/>
          <p:cNvPicPr preferRelativeResize="0"/>
          <p:nvPr/>
        </p:nvPicPr>
        <p:blipFill rotWithShape="1">
          <a:blip r:embed="rId6">
            <a:alphaModFix/>
          </a:blip>
          <a:srcRect l="35153" r="27877" b="40134"/>
          <a:stretch/>
        </p:blipFill>
        <p:spPr>
          <a:xfrm>
            <a:off x="746200" y="977800"/>
            <a:ext cx="1255200" cy="1710000"/>
          </a:xfrm>
          <a:prstGeom prst="snip2DiagRect">
            <a:avLst>
              <a:gd name="adj1" fmla="val 0"/>
              <a:gd name="adj2" fmla="val 16667"/>
            </a:avLst>
          </a:prstGeom>
          <a:noFill/>
          <a:ln>
            <a:noFill/>
          </a:ln>
        </p:spPr>
      </p:pic>
      <p:cxnSp>
        <p:nvCxnSpPr>
          <p:cNvPr id="463" name="Google Shape;463;p49"/>
          <p:cNvCxnSpPr/>
          <p:nvPr/>
        </p:nvCxnSpPr>
        <p:spPr>
          <a:xfrm>
            <a:off x="2232425" y="0"/>
            <a:ext cx="0" cy="1062300"/>
          </a:xfrm>
          <a:prstGeom prst="straightConnector1">
            <a:avLst/>
          </a:prstGeom>
          <a:noFill/>
          <a:ln w="9525" cap="flat" cmpd="sng">
            <a:solidFill>
              <a:srgbClr val="595959"/>
            </a:solidFill>
            <a:prstDash val="solid"/>
            <a:round/>
            <a:headEnd type="none" w="med" len="med"/>
            <a:tailEnd type="none" w="med" len="med"/>
          </a:ln>
        </p:spPr>
      </p:cxnSp>
      <p:cxnSp>
        <p:nvCxnSpPr>
          <p:cNvPr id="464" name="Google Shape;464;p49"/>
          <p:cNvCxnSpPr/>
          <p:nvPr/>
        </p:nvCxnSpPr>
        <p:spPr>
          <a:xfrm>
            <a:off x="6916600" y="4522975"/>
            <a:ext cx="0" cy="620400"/>
          </a:xfrm>
          <a:prstGeom prst="straightConnector1">
            <a:avLst/>
          </a:prstGeom>
          <a:noFill/>
          <a:ln w="9525" cap="flat" cmpd="sng">
            <a:solidFill>
              <a:srgbClr val="595959"/>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63"/>
                                        </p:tgtEl>
                                        <p:attrNameLst>
                                          <p:attrName>style.visibility</p:attrName>
                                        </p:attrNameLst>
                                      </p:cBhvr>
                                      <p:to>
                                        <p:strVal val="visible"/>
                                      </p:to>
                                    </p:set>
                                    <p:anim calcmode="lin" valueType="num">
                                      <p:cBhvr additive="base">
                                        <p:cTn id="7" dur="1000"/>
                                        <p:tgtEl>
                                          <p:spTgt spid="463"/>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464"/>
                                        </p:tgtEl>
                                        <p:attrNameLst>
                                          <p:attrName>style.visibility</p:attrName>
                                        </p:attrNameLst>
                                      </p:cBhvr>
                                      <p:to>
                                        <p:strVal val="visible"/>
                                      </p:to>
                                    </p:set>
                                    <p:anim calcmode="lin" valueType="num">
                                      <p:cBhvr additive="base">
                                        <p:cTn id="10" dur="1000"/>
                                        <p:tgtEl>
                                          <p:spTgt spid="4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5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UPCOMING EVENTS</a:t>
            </a:r>
            <a:endParaRPr/>
          </a:p>
        </p:txBody>
      </p:sp>
      <p:grpSp>
        <p:nvGrpSpPr>
          <p:cNvPr id="525" name="Google Shape;525;p53"/>
          <p:cNvGrpSpPr/>
          <p:nvPr/>
        </p:nvGrpSpPr>
        <p:grpSpPr>
          <a:xfrm>
            <a:off x="2133945" y="1299061"/>
            <a:ext cx="5009329" cy="3094349"/>
            <a:chOff x="238143" y="644567"/>
            <a:chExt cx="7141900" cy="4411675"/>
          </a:xfrm>
        </p:grpSpPr>
        <p:sp>
          <p:nvSpPr>
            <p:cNvPr id="526" name="Google Shape;526;p53"/>
            <p:cNvSpPr/>
            <p:nvPr/>
          </p:nvSpPr>
          <p:spPr>
            <a:xfrm>
              <a:off x="238143" y="644567"/>
              <a:ext cx="7141900" cy="4411675"/>
            </a:xfrm>
            <a:custGeom>
              <a:avLst/>
              <a:gdLst/>
              <a:ahLst/>
              <a:cxnLst/>
              <a:rect l="l" t="t" r="r" b="b"/>
              <a:pathLst>
                <a:path w="285676" h="176467" extrusionOk="0">
                  <a:moveTo>
                    <a:pt x="25976" y="0"/>
                  </a:moveTo>
                  <a:lnTo>
                    <a:pt x="25182" y="2048"/>
                  </a:lnTo>
                  <a:lnTo>
                    <a:pt x="25976" y="2842"/>
                  </a:lnTo>
                  <a:lnTo>
                    <a:pt x="25579" y="3806"/>
                  </a:lnTo>
                  <a:lnTo>
                    <a:pt x="24566" y="5569"/>
                  </a:lnTo>
                  <a:lnTo>
                    <a:pt x="25976" y="7418"/>
                  </a:lnTo>
                  <a:lnTo>
                    <a:pt x="25275" y="8298"/>
                  </a:lnTo>
                  <a:lnTo>
                    <a:pt x="25275" y="10763"/>
                  </a:lnTo>
                  <a:lnTo>
                    <a:pt x="23510" y="12874"/>
                  </a:lnTo>
                  <a:lnTo>
                    <a:pt x="20959" y="12874"/>
                  </a:lnTo>
                  <a:lnTo>
                    <a:pt x="20606" y="10054"/>
                  </a:lnTo>
                  <a:lnTo>
                    <a:pt x="22369" y="9444"/>
                  </a:lnTo>
                  <a:lnTo>
                    <a:pt x="23688" y="7595"/>
                  </a:lnTo>
                  <a:lnTo>
                    <a:pt x="23688" y="5478"/>
                  </a:lnTo>
                  <a:lnTo>
                    <a:pt x="20606" y="4953"/>
                  </a:lnTo>
                  <a:lnTo>
                    <a:pt x="17700" y="3806"/>
                  </a:lnTo>
                  <a:lnTo>
                    <a:pt x="16908" y="1694"/>
                  </a:lnTo>
                  <a:lnTo>
                    <a:pt x="15674" y="1694"/>
                  </a:lnTo>
                  <a:lnTo>
                    <a:pt x="14794" y="4068"/>
                  </a:lnTo>
                  <a:lnTo>
                    <a:pt x="14794" y="5478"/>
                  </a:lnTo>
                  <a:lnTo>
                    <a:pt x="15674" y="5917"/>
                  </a:lnTo>
                  <a:lnTo>
                    <a:pt x="15589" y="8021"/>
                  </a:lnTo>
                  <a:lnTo>
                    <a:pt x="16992" y="8220"/>
                  </a:lnTo>
                  <a:lnTo>
                    <a:pt x="15525" y="9652"/>
                  </a:lnTo>
                  <a:lnTo>
                    <a:pt x="15410" y="12521"/>
                  </a:lnTo>
                  <a:lnTo>
                    <a:pt x="16381" y="14284"/>
                  </a:lnTo>
                  <a:lnTo>
                    <a:pt x="14794" y="16135"/>
                  </a:lnTo>
                  <a:lnTo>
                    <a:pt x="14794" y="17722"/>
                  </a:lnTo>
                  <a:lnTo>
                    <a:pt x="13029" y="23355"/>
                  </a:lnTo>
                  <a:lnTo>
                    <a:pt x="12215" y="24532"/>
                  </a:lnTo>
                  <a:lnTo>
                    <a:pt x="11273" y="25905"/>
                  </a:lnTo>
                  <a:lnTo>
                    <a:pt x="11273" y="28195"/>
                  </a:lnTo>
                  <a:lnTo>
                    <a:pt x="8956" y="32396"/>
                  </a:lnTo>
                  <a:lnTo>
                    <a:pt x="5638" y="38412"/>
                  </a:lnTo>
                  <a:lnTo>
                    <a:pt x="5285" y="44748"/>
                  </a:lnTo>
                  <a:lnTo>
                    <a:pt x="4407" y="46335"/>
                  </a:lnTo>
                  <a:lnTo>
                    <a:pt x="4753" y="48801"/>
                  </a:lnTo>
                  <a:lnTo>
                    <a:pt x="1680" y="53817"/>
                  </a:lnTo>
                  <a:lnTo>
                    <a:pt x="0" y="56106"/>
                  </a:lnTo>
                  <a:lnTo>
                    <a:pt x="2997" y="59449"/>
                  </a:lnTo>
                  <a:lnTo>
                    <a:pt x="2381" y="62107"/>
                  </a:lnTo>
                  <a:lnTo>
                    <a:pt x="2168" y="66281"/>
                  </a:lnTo>
                  <a:lnTo>
                    <a:pt x="4230" y="69398"/>
                  </a:lnTo>
                  <a:lnTo>
                    <a:pt x="4053" y="72218"/>
                  </a:lnTo>
                  <a:lnTo>
                    <a:pt x="5902" y="74246"/>
                  </a:lnTo>
                  <a:lnTo>
                    <a:pt x="5726" y="79441"/>
                  </a:lnTo>
                  <a:lnTo>
                    <a:pt x="7752" y="81821"/>
                  </a:lnTo>
                  <a:lnTo>
                    <a:pt x="7752" y="83140"/>
                  </a:lnTo>
                  <a:lnTo>
                    <a:pt x="6518" y="84457"/>
                  </a:lnTo>
                  <a:lnTo>
                    <a:pt x="6518" y="85513"/>
                  </a:lnTo>
                  <a:lnTo>
                    <a:pt x="7313" y="86222"/>
                  </a:lnTo>
                  <a:lnTo>
                    <a:pt x="8978" y="90339"/>
                  </a:lnTo>
                  <a:lnTo>
                    <a:pt x="9382" y="91330"/>
                  </a:lnTo>
                  <a:lnTo>
                    <a:pt x="10125" y="93172"/>
                  </a:lnTo>
                  <a:lnTo>
                    <a:pt x="9510" y="94761"/>
                  </a:lnTo>
                  <a:lnTo>
                    <a:pt x="9956" y="95908"/>
                  </a:lnTo>
                  <a:lnTo>
                    <a:pt x="10479" y="96872"/>
                  </a:lnTo>
                  <a:lnTo>
                    <a:pt x="9814" y="98814"/>
                  </a:lnTo>
                  <a:lnTo>
                    <a:pt x="9807" y="98819"/>
                  </a:lnTo>
                  <a:lnTo>
                    <a:pt x="9601" y="99430"/>
                  </a:lnTo>
                  <a:lnTo>
                    <a:pt x="11096" y="100663"/>
                  </a:lnTo>
                  <a:lnTo>
                    <a:pt x="15496" y="101186"/>
                  </a:lnTo>
                  <a:lnTo>
                    <a:pt x="18848" y="105325"/>
                  </a:lnTo>
                  <a:lnTo>
                    <a:pt x="20633" y="105799"/>
                  </a:lnTo>
                  <a:lnTo>
                    <a:pt x="20959" y="107706"/>
                  </a:lnTo>
                  <a:lnTo>
                    <a:pt x="23071" y="107706"/>
                  </a:lnTo>
                  <a:lnTo>
                    <a:pt x="23071" y="110349"/>
                  </a:lnTo>
                  <a:lnTo>
                    <a:pt x="25361" y="111227"/>
                  </a:lnTo>
                  <a:lnTo>
                    <a:pt x="25545" y="113311"/>
                  </a:lnTo>
                  <a:lnTo>
                    <a:pt x="25976" y="118094"/>
                  </a:lnTo>
                  <a:lnTo>
                    <a:pt x="39361" y="118094"/>
                  </a:lnTo>
                  <a:lnTo>
                    <a:pt x="39361" y="121176"/>
                  </a:lnTo>
                  <a:lnTo>
                    <a:pt x="50344" y="127809"/>
                  </a:lnTo>
                  <a:lnTo>
                    <a:pt x="58466" y="132711"/>
                  </a:lnTo>
                  <a:lnTo>
                    <a:pt x="75109" y="134739"/>
                  </a:lnTo>
                  <a:lnTo>
                    <a:pt x="75896" y="131125"/>
                  </a:lnTo>
                  <a:lnTo>
                    <a:pt x="85236" y="131826"/>
                  </a:lnTo>
                  <a:lnTo>
                    <a:pt x="93881" y="142297"/>
                  </a:lnTo>
                  <a:lnTo>
                    <a:pt x="95269" y="143977"/>
                  </a:lnTo>
                  <a:lnTo>
                    <a:pt x="95114" y="147096"/>
                  </a:lnTo>
                  <a:cubicBezTo>
                    <a:pt x="95114" y="147096"/>
                    <a:pt x="98353" y="152785"/>
                    <a:pt x="102929" y="153928"/>
                  </a:cubicBezTo>
                  <a:lnTo>
                    <a:pt x="106012" y="151554"/>
                  </a:lnTo>
                  <a:lnTo>
                    <a:pt x="106012" y="148116"/>
                  </a:lnTo>
                  <a:lnTo>
                    <a:pt x="110943" y="148293"/>
                  </a:lnTo>
                  <a:lnTo>
                    <a:pt x="111823" y="149264"/>
                  </a:lnTo>
                  <a:lnTo>
                    <a:pt x="114729" y="149264"/>
                  </a:lnTo>
                  <a:cubicBezTo>
                    <a:pt x="114729" y="149264"/>
                    <a:pt x="117726" y="151745"/>
                    <a:pt x="119830" y="156797"/>
                  </a:cubicBezTo>
                  <a:cubicBezTo>
                    <a:pt x="119864" y="156866"/>
                    <a:pt x="119895" y="156937"/>
                    <a:pt x="119921" y="157010"/>
                  </a:cubicBezTo>
                  <a:cubicBezTo>
                    <a:pt x="119921" y="157010"/>
                    <a:pt x="122125" y="163175"/>
                    <a:pt x="125031" y="164847"/>
                  </a:cubicBezTo>
                  <a:cubicBezTo>
                    <a:pt x="125031" y="164847"/>
                    <a:pt x="125561" y="165725"/>
                    <a:pt x="125909" y="168106"/>
                  </a:cubicBezTo>
                  <a:cubicBezTo>
                    <a:pt x="125909" y="168106"/>
                    <a:pt x="126270" y="169637"/>
                    <a:pt x="127496" y="171287"/>
                  </a:cubicBezTo>
                  <a:cubicBezTo>
                    <a:pt x="128631" y="172825"/>
                    <a:pt x="130514" y="174462"/>
                    <a:pt x="133577" y="175056"/>
                  </a:cubicBezTo>
                  <a:lnTo>
                    <a:pt x="138324" y="176466"/>
                  </a:lnTo>
                  <a:lnTo>
                    <a:pt x="139472" y="175588"/>
                  </a:lnTo>
                  <a:cubicBezTo>
                    <a:pt x="139472" y="175588"/>
                    <a:pt x="138508" y="173484"/>
                    <a:pt x="138175" y="171287"/>
                  </a:cubicBezTo>
                  <a:cubicBezTo>
                    <a:pt x="138025" y="170309"/>
                    <a:pt x="137998" y="169303"/>
                    <a:pt x="138239" y="168460"/>
                  </a:cubicBezTo>
                  <a:lnTo>
                    <a:pt x="138153" y="163352"/>
                  </a:lnTo>
                  <a:lnTo>
                    <a:pt x="139472" y="162996"/>
                  </a:lnTo>
                  <a:lnTo>
                    <a:pt x="140527" y="160531"/>
                  </a:lnTo>
                  <a:lnTo>
                    <a:pt x="142461" y="160353"/>
                  </a:lnTo>
                  <a:lnTo>
                    <a:pt x="143872" y="158241"/>
                  </a:lnTo>
                  <a:lnTo>
                    <a:pt x="147748" y="157447"/>
                  </a:lnTo>
                  <a:lnTo>
                    <a:pt x="148719" y="156797"/>
                  </a:lnTo>
                  <a:lnTo>
                    <a:pt x="151270" y="155073"/>
                  </a:lnTo>
                  <a:lnTo>
                    <a:pt x="151270" y="153310"/>
                  </a:lnTo>
                  <a:lnTo>
                    <a:pt x="159985" y="149441"/>
                  </a:lnTo>
                  <a:lnTo>
                    <a:pt x="162712" y="149441"/>
                  </a:lnTo>
                  <a:lnTo>
                    <a:pt x="169147" y="151113"/>
                  </a:lnTo>
                  <a:lnTo>
                    <a:pt x="170110" y="150497"/>
                  </a:lnTo>
                  <a:lnTo>
                    <a:pt x="170110" y="148470"/>
                  </a:lnTo>
                  <a:lnTo>
                    <a:pt x="174779" y="149789"/>
                  </a:lnTo>
                  <a:lnTo>
                    <a:pt x="175922" y="153749"/>
                  </a:lnTo>
                  <a:lnTo>
                    <a:pt x="179968" y="153764"/>
                  </a:lnTo>
                  <a:lnTo>
                    <a:pt x="182349" y="150938"/>
                  </a:lnTo>
                  <a:lnTo>
                    <a:pt x="186841" y="153049"/>
                  </a:lnTo>
                  <a:lnTo>
                    <a:pt x="188690" y="151907"/>
                  </a:lnTo>
                  <a:lnTo>
                    <a:pt x="185346" y="148471"/>
                  </a:lnTo>
                  <a:lnTo>
                    <a:pt x="186579" y="146799"/>
                  </a:lnTo>
                  <a:lnTo>
                    <a:pt x="186579" y="143979"/>
                  </a:lnTo>
                  <a:lnTo>
                    <a:pt x="193119" y="143950"/>
                  </a:lnTo>
                  <a:lnTo>
                    <a:pt x="194679" y="142569"/>
                  </a:lnTo>
                  <a:lnTo>
                    <a:pt x="195906" y="143981"/>
                  </a:lnTo>
                  <a:lnTo>
                    <a:pt x="198174" y="142301"/>
                  </a:lnTo>
                  <a:lnTo>
                    <a:pt x="198287" y="142223"/>
                  </a:lnTo>
                  <a:lnTo>
                    <a:pt x="199371" y="142301"/>
                  </a:lnTo>
                  <a:lnTo>
                    <a:pt x="206649" y="142839"/>
                  </a:lnTo>
                  <a:lnTo>
                    <a:pt x="209378" y="146885"/>
                  </a:lnTo>
                  <a:lnTo>
                    <a:pt x="211142" y="146446"/>
                  </a:lnTo>
                  <a:lnTo>
                    <a:pt x="215629" y="143802"/>
                  </a:lnTo>
                  <a:lnTo>
                    <a:pt x="219418" y="144072"/>
                  </a:lnTo>
                  <a:lnTo>
                    <a:pt x="223905" y="149003"/>
                  </a:lnTo>
                  <a:lnTo>
                    <a:pt x="225401" y="149528"/>
                  </a:lnTo>
                  <a:lnTo>
                    <a:pt x="225847" y="154104"/>
                  </a:lnTo>
                  <a:lnTo>
                    <a:pt x="225229" y="156797"/>
                  </a:lnTo>
                  <a:lnTo>
                    <a:pt x="225138" y="157187"/>
                  </a:lnTo>
                  <a:lnTo>
                    <a:pt x="225847" y="158506"/>
                  </a:lnTo>
                  <a:lnTo>
                    <a:pt x="227257" y="158329"/>
                  </a:lnTo>
                  <a:lnTo>
                    <a:pt x="226904" y="160178"/>
                  </a:lnTo>
                  <a:lnTo>
                    <a:pt x="229716" y="163437"/>
                  </a:lnTo>
                  <a:lnTo>
                    <a:pt x="231126" y="163528"/>
                  </a:lnTo>
                  <a:lnTo>
                    <a:pt x="231126" y="165201"/>
                  </a:lnTo>
                  <a:lnTo>
                    <a:pt x="231828" y="166341"/>
                  </a:lnTo>
                  <a:lnTo>
                    <a:pt x="233507" y="166341"/>
                  </a:lnTo>
                  <a:lnTo>
                    <a:pt x="233507" y="169340"/>
                  </a:lnTo>
                  <a:lnTo>
                    <a:pt x="235967" y="169148"/>
                  </a:lnTo>
                  <a:cubicBezTo>
                    <a:pt x="235967" y="169148"/>
                    <a:pt x="237568" y="170547"/>
                    <a:pt x="237816" y="171189"/>
                  </a:cubicBezTo>
                  <a:cubicBezTo>
                    <a:pt x="237825" y="171212"/>
                    <a:pt x="237816" y="171289"/>
                    <a:pt x="237816" y="171289"/>
                  </a:cubicBezTo>
                  <a:lnTo>
                    <a:pt x="244334" y="171289"/>
                  </a:lnTo>
                  <a:lnTo>
                    <a:pt x="244334" y="162559"/>
                  </a:lnTo>
                  <a:lnTo>
                    <a:pt x="241246" y="156797"/>
                  </a:lnTo>
                  <a:lnTo>
                    <a:pt x="239665" y="153842"/>
                  </a:lnTo>
                  <a:lnTo>
                    <a:pt x="239226" y="149789"/>
                  </a:lnTo>
                  <a:lnTo>
                    <a:pt x="235003" y="146181"/>
                  </a:lnTo>
                  <a:lnTo>
                    <a:pt x="235003" y="143800"/>
                  </a:lnTo>
                  <a:lnTo>
                    <a:pt x="233245" y="142297"/>
                  </a:lnTo>
                  <a:lnTo>
                    <a:pt x="233154" y="142214"/>
                  </a:lnTo>
                  <a:lnTo>
                    <a:pt x="232445" y="139139"/>
                  </a:lnTo>
                  <a:lnTo>
                    <a:pt x="230773" y="136936"/>
                  </a:lnTo>
                  <a:lnTo>
                    <a:pt x="231347" y="127809"/>
                  </a:lnTo>
                  <a:lnTo>
                    <a:pt x="231389" y="127071"/>
                  </a:lnTo>
                  <a:lnTo>
                    <a:pt x="233679" y="125838"/>
                  </a:lnTo>
                  <a:lnTo>
                    <a:pt x="235089" y="122757"/>
                  </a:lnTo>
                  <a:lnTo>
                    <a:pt x="236852" y="122757"/>
                  </a:lnTo>
                  <a:lnTo>
                    <a:pt x="241075" y="118270"/>
                  </a:lnTo>
                  <a:lnTo>
                    <a:pt x="240984" y="116507"/>
                  </a:lnTo>
                  <a:lnTo>
                    <a:pt x="242860" y="113310"/>
                  </a:lnTo>
                  <a:lnTo>
                    <a:pt x="243365" y="112461"/>
                  </a:lnTo>
                  <a:lnTo>
                    <a:pt x="246624" y="111750"/>
                  </a:lnTo>
                  <a:lnTo>
                    <a:pt x="248644" y="107875"/>
                  </a:lnTo>
                  <a:lnTo>
                    <a:pt x="248644" y="105146"/>
                  </a:lnTo>
                  <a:lnTo>
                    <a:pt x="255602" y="104008"/>
                  </a:lnTo>
                  <a:lnTo>
                    <a:pt x="256480" y="101803"/>
                  </a:lnTo>
                  <a:lnTo>
                    <a:pt x="255248" y="99606"/>
                  </a:lnTo>
                  <a:lnTo>
                    <a:pt x="256538" y="98819"/>
                  </a:lnTo>
                  <a:lnTo>
                    <a:pt x="257274" y="98373"/>
                  </a:lnTo>
                  <a:lnTo>
                    <a:pt x="257274" y="95732"/>
                  </a:lnTo>
                  <a:lnTo>
                    <a:pt x="254631" y="93704"/>
                  </a:lnTo>
                  <a:lnTo>
                    <a:pt x="256134" y="92294"/>
                  </a:lnTo>
                  <a:lnTo>
                    <a:pt x="256219" y="91416"/>
                  </a:lnTo>
                  <a:lnTo>
                    <a:pt x="254724" y="90445"/>
                  </a:lnTo>
                  <a:lnTo>
                    <a:pt x="255163" y="88233"/>
                  </a:lnTo>
                  <a:lnTo>
                    <a:pt x="253399" y="87453"/>
                  </a:lnTo>
                  <a:lnTo>
                    <a:pt x="251111" y="87277"/>
                  </a:lnTo>
                  <a:lnTo>
                    <a:pt x="251727" y="85251"/>
                  </a:lnTo>
                  <a:lnTo>
                    <a:pt x="251528" y="84322"/>
                  </a:lnTo>
                  <a:lnTo>
                    <a:pt x="251202" y="82784"/>
                  </a:lnTo>
                  <a:lnTo>
                    <a:pt x="249707" y="79964"/>
                  </a:lnTo>
                  <a:lnTo>
                    <a:pt x="248296" y="79263"/>
                  </a:lnTo>
                  <a:lnTo>
                    <a:pt x="248120" y="75565"/>
                  </a:lnTo>
                  <a:lnTo>
                    <a:pt x="247327" y="73892"/>
                  </a:lnTo>
                  <a:lnTo>
                    <a:pt x="249532" y="71604"/>
                  </a:lnTo>
                  <a:lnTo>
                    <a:pt x="250495" y="72222"/>
                  </a:lnTo>
                  <a:lnTo>
                    <a:pt x="249878" y="75565"/>
                  </a:lnTo>
                  <a:lnTo>
                    <a:pt x="250084" y="78223"/>
                  </a:lnTo>
                  <a:lnTo>
                    <a:pt x="252053" y="79257"/>
                  </a:lnTo>
                  <a:lnTo>
                    <a:pt x="253399" y="81374"/>
                  </a:lnTo>
                  <a:lnTo>
                    <a:pt x="253166" y="84324"/>
                  </a:lnTo>
                  <a:lnTo>
                    <a:pt x="254718" y="84324"/>
                  </a:lnTo>
                  <a:lnTo>
                    <a:pt x="256305" y="81730"/>
                  </a:lnTo>
                  <a:lnTo>
                    <a:pt x="257276" y="77676"/>
                  </a:lnTo>
                  <a:lnTo>
                    <a:pt x="254988" y="74947"/>
                  </a:lnTo>
                  <a:lnTo>
                    <a:pt x="253031" y="71531"/>
                  </a:lnTo>
                  <a:lnTo>
                    <a:pt x="255873" y="71688"/>
                  </a:lnTo>
                  <a:lnTo>
                    <a:pt x="256136" y="73630"/>
                  </a:lnTo>
                  <a:lnTo>
                    <a:pt x="257276" y="73807"/>
                  </a:lnTo>
                  <a:lnTo>
                    <a:pt x="259005" y="69832"/>
                  </a:lnTo>
                  <a:lnTo>
                    <a:pt x="260265" y="66933"/>
                  </a:lnTo>
                  <a:lnTo>
                    <a:pt x="259473" y="61654"/>
                  </a:lnTo>
                  <a:lnTo>
                    <a:pt x="258772" y="60952"/>
                  </a:lnTo>
                  <a:lnTo>
                    <a:pt x="263348" y="56283"/>
                  </a:lnTo>
                  <a:lnTo>
                    <a:pt x="266254" y="56283"/>
                  </a:lnTo>
                  <a:lnTo>
                    <a:pt x="268004" y="55341"/>
                  </a:lnTo>
                  <a:lnTo>
                    <a:pt x="270659" y="53902"/>
                  </a:lnTo>
                  <a:lnTo>
                    <a:pt x="270659" y="51528"/>
                  </a:lnTo>
                  <a:lnTo>
                    <a:pt x="274357" y="50033"/>
                  </a:lnTo>
                  <a:lnTo>
                    <a:pt x="274796" y="48269"/>
                  </a:lnTo>
                  <a:lnTo>
                    <a:pt x="271274" y="44046"/>
                  </a:lnTo>
                  <a:lnTo>
                    <a:pt x="271274" y="38235"/>
                  </a:lnTo>
                  <a:lnTo>
                    <a:pt x="272061" y="35153"/>
                  </a:lnTo>
                  <a:lnTo>
                    <a:pt x="276554" y="32950"/>
                  </a:lnTo>
                  <a:lnTo>
                    <a:pt x="276554" y="31454"/>
                  </a:lnTo>
                  <a:lnTo>
                    <a:pt x="276031" y="29343"/>
                  </a:lnTo>
                  <a:lnTo>
                    <a:pt x="277966" y="28286"/>
                  </a:lnTo>
                  <a:lnTo>
                    <a:pt x="280516" y="28372"/>
                  </a:lnTo>
                  <a:lnTo>
                    <a:pt x="282748" y="26352"/>
                  </a:lnTo>
                  <a:lnTo>
                    <a:pt x="285675" y="23703"/>
                  </a:lnTo>
                  <a:lnTo>
                    <a:pt x="285675" y="21945"/>
                  </a:lnTo>
                  <a:lnTo>
                    <a:pt x="281820" y="21484"/>
                  </a:lnTo>
                  <a:lnTo>
                    <a:pt x="281573" y="19216"/>
                  </a:lnTo>
                  <a:lnTo>
                    <a:pt x="279461" y="19125"/>
                  </a:lnTo>
                  <a:lnTo>
                    <a:pt x="277144" y="11861"/>
                  </a:lnTo>
                  <a:lnTo>
                    <a:pt x="267443" y="11861"/>
                  </a:lnTo>
                  <a:lnTo>
                    <a:pt x="265991" y="19125"/>
                  </a:lnTo>
                  <a:lnTo>
                    <a:pt x="267046" y="21329"/>
                  </a:lnTo>
                  <a:lnTo>
                    <a:pt x="267137" y="23178"/>
                  </a:lnTo>
                  <a:lnTo>
                    <a:pt x="265898" y="23617"/>
                  </a:lnTo>
                  <a:lnTo>
                    <a:pt x="265813" y="25290"/>
                  </a:lnTo>
                  <a:lnTo>
                    <a:pt x="265281" y="26344"/>
                  </a:lnTo>
                  <a:lnTo>
                    <a:pt x="265261" y="26352"/>
                  </a:lnTo>
                  <a:lnTo>
                    <a:pt x="263086" y="26962"/>
                  </a:lnTo>
                  <a:lnTo>
                    <a:pt x="262206" y="29328"/>
                  </a:lnTo>
                  <a:lnTo>
                    <a:pt x="248120" y="32595"/>
                  </a:lnTo>
                  <a:lnTo>
                    <a:pt x="244420" y="35856"/>
                  </a:lnTo>
                  <a:lnTo>
                    <a:pt x="243095" y="38583"/>
                  </a:lnTo>
                  <a:lnTo>
                    <a:pt x="237688" y="40844"/>
                  </a:lnTo>
                  <a:lnTo>
                    <a:pt x="237200" y="41050"/>
                  </a:lnTo>
                  <a:lnTo>
                    <a:pt x="237732" y="42722"/>
                  </a:lnTo>
                  <a:lnTo>
                    <a:pt x="234025" y="42551"/>
                  </a:lnTo>
                  <a:lnTo>
                    <a:pt x="229270" y="45101"/>
                  </a:lnTo>
                  <a:lnTo>
                    <a:pt x="226457" y="47830"/>
                  </a:lnTo>
                  <a:lnTo>
                    <a:pt x="226896" y="49856"/>
                  </a:lnTo>
                  <a:lnTo>
                    <a:pt x="229716" y="49503"/>
                  </a:lnTo>
                  <a:lnTo>
                    <a:pt x="230327" y="50736"/>
                  </a:lnTo>
                  <a:lnTo>
                    <a:pt x="229625" y="52146"/>
                  </a:lnTo>
                  <a:lnTo>
                    <a:pt x="226989" y="52062"/>
                  </a:lnTo>
                  <a:lnTo>
                    <a:pt x="223198" y="55052"/>
                  </a:lnTo>
                  <a:lnTo>
                    <a:pt x="218882" y="54789"/>
                  </a:lnTo>
                  <a:lnTo>
                    <a:pt x="218401" y="55341"/>
                  </a:lnTo>
                  <a:lnTo>
                    <a:pt x="214221" y="60160"/>
                  </a:lnTo>
                  <a:lnTo>
                    <a:pt x="210961" y="59983"/>
                  </a:lnTo>
                  <a:lnTo>
                    <a:pt x="210961" y="58480"/>
                  </a:lnTo>
                  <a:lnTo>
                    <a:pt x="213865" y="57517"/>
                  </a:lnTo>
                  <a:lnTo>
                    <a:pt x="213993" y="55341"/>
                  </a:lnTo>
                  <a:lnTo>
                    <a:pt x="214128" y="53024"/>
                  </a:lnTo>
                  <a:lnTo>
                    <a:pt x="216948" y="50736"/>
                  </a:lnTo>
                  <a:lnTo>
                    <a:pt x="215716" y="45628"/>
                  </a:lnTo>
                  <a:lnTo>
                    <a:pt x="217565" y="42283"/>
                  </a:lnTo>
                  <a:lnTo>
                    <a:pt x="217374" y="40844"/>
                  </a:lnTo>
                  <a:lnTo>
                    <a:pt x="217126" y="38938"/>
                  </a:lnTo>
                  <a:lnTo>
                    <a:pt x="217742" y="38583"/>
                  </a:lnTo>
                  <a:lnTo>
                    <a:pt x="219719" y="40844"/>
                  </a:lnTo>
                  <a:lnTo>
                    <a:pt x="223630" y="40844"/>
                  </a:lnTo>
                  <a:lnTo>
                    <a:pt x="224694" y="39022"/>
                  </a:lnTo>
                  <a:lnTo>
                    <a:pt x="221881" y="34799"/>
                  </a:lnTo>
                  <a:lnTo>
                    <a:pt x="218301" y="31269"/>
                  </a:lnTo>
                  <a:lnTo>
                    <a:pt x="209289" y="31453"/>
                  </a:lnTo>
                  <a:lnTo>
                    <a:pt x="203301" y="31801"/>
                  </a:lnTo>
                  <a:lnTo>
                    <a:pt x="202592" y="30221"/>
                  </a:lnTo>
                  <a:lnTo>
                    <a:pt x="200920" y="28988"/>
                  </a:lnTo>
                  <a:lnTo>
                    <a:pt x="200920" y="27139"/>
                  </a:lnTo>
                  <a:lnTo>
                    <a:pt x="199424" y="27053"/>
                  </a:lnTo>
                  <a:lnTo>
                    <a:pt x="199404" y="26352"/>
                  </a:lnTo>
                  <a:lnTo>
                    <a:pt x="199340" y="24495"/>
                  </a:lnTo>
                  <a:lnTo>
                    <a:pt x="197930" y="23532"/>
                  </a:lnTo>
                  <a:lnTo>
                    <a:pt x="197752" y="21236"/>
                  </a:lnTo>
                  <a:lnTo>
                    <a:pt x="195549" y="19917"/>
                  </a:lnTo>
                  <a:lnTo>
                    <a:pt x="195025" y="21327"/>
                  </a:lnTo>
                  <a:lnTo>
                    <a:pt x="192474" y="21236"/>
                  </a:lnTo>
                  <a:lnTo>
                    <a:pt x="189916" y="16398"/>
                  </a:lnTo>
                  <a:lnTo>
                    <a:pt x="188683" y="15603"/>
                  </a:lnTo>
                  <a:lnTo>
                    <a:pt x="181994" y="15341"/>
                  </a:lnTo>
                  <a:lnTo>
                    <a:pt x="181292" y="16658"/>
                  </a:lnTo>
                  <a:lnTo>
                    <a:pt x="181463" y="17629"/>
                  </a:lnTo>
                  <a:lnTo>
                    <a:pt x="178997" y="20273"/>
                  </a:lnTo>
                  <a:lnTo>
                    <a:pt x="177155" y="20449"/>
                  </a:lnTo>
                  <a:lnTo>
                    <a:pt x="175652" y="22823"/>
                  </a:lnTo>
                  <a:lnTo>
                    <a:pt x="169495" y="21852"/>
                  </a:lnTo>
                  <a:lnTo>
                    <a:pt x="166674" y="22739"/>
                  </a:lnTo>
                  <a:lnTo>
                    <a:pt x="163067" y="21506"/>
                  </a:lnTo>
                  <a:lnTo>
                    <a:pt x="162005" y="19741"/>
                  </a:lnTo>
                  <a:lnTo>
                    <a:pt x="158313" y="18509"/>
                  </a:lnTo>
                  <a:lnTo>
                    <a:pt x="156903" y="20096"/>
                  </a:lnTo>
                  <a:lnTo>
                    <a:pt x="151971" y="18331"/>
                  </a:lnTo>
                  <a:lnTo>
                    <a:pt x="151971" y="15425"/>
                  </a:lnTo>
                  <a:lnTo>
                    <a:pt x="149590" y="14022"/>
                  </a:lnTo>
                  <a:lnTo>
                    <a:pt x="149590" y="16312"/>
                  </a:lnTo>
                  <a:lnTo>
                    <a:pt x="141093" y="16886"/>
                  </a:lnTo>
                  <a:lnTo>
                    <a:pt x="137969" y="17099"/>
                  </a:lnTo>
                  <a:lnTo>
                    <a:pt x="117726" y="16212"/>
                  </a:lnTo>
                  <a:lnTo>
                    <a:pt x="115791" y="16128"/>
                  </a:lnTo>
                  <a:lnTo>
                    <a:pt x="113169" y="16008"/>
                  </a:lnTo>
                  <a:lnTo>
                    <a:pt x="84655" y="12556"/>
                  </a:lnTo>
                  <a:lnTo>
                    <a:pt x="79042" y="11885"/>
                  </a:lnTo>
                  <a:lnTo>
                    <a:pt x="78540" y="11821"/>
                  </a:lnTo>
                  <a:lnTo>
                    <a:pt x="62539" y="9247"/>
                  </a:lnTo>
                  <a:lnTo>
                    <a:pt x="55560" y="8121"/>
                  </a:lnTo>
                  <a:lnTo>
                    <a:pt x="54979" y="7994"/>
                  </a:lnTo>
                  <a:lnTo>
                    <a:pt x="50366" y="6974"/>
                  </a:lnTo>
                  <a:lnTo>
                    <a:pt x="36889" y="3367"/>
                  </a:lnTo>
                  <a:lnTo>
                    <a:pt x="25976"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3"/>
            <p:cNvSpPr/>
            <p:nvPr/>
          </p:nvSpPr>
          <p:spPr>
            <a:xfrm>
              <a:off x="1276275" y="820075"/>
              <a:ext cx="281325" cy="1162475"/>
            </a:xfrm>
            <a:custGeom>
              <a:avLst/>
              <a:gdLst/>
              <a:ahLst/>
              <a:cxnLst/>
              <a:rect l="l" t="t" r="r" b="b"/>
              <a:pathLst>
                <a:path w="11253" h="46499" fill="none" extrusionOk="0">
                  <a:moveTo>
                    <a:pt x="11252" y="0"/>
                  </a:moveTo>
                  <a:cubicBezTo>
                    <a:pt x="11252" y="0"/>
                    <a:pt x="7201" y="10051"/>
                    <a:pt x="7951" y="11100"/>
                  </a:cubicBezTo>
                  <a:cubicBezTo>
                    <a:pt x="8702" y="12149"/>
                    <a:pt x="7201" y="17400"/>
                    <a:pt x="7201" y="17400"/>
                  </a:cubicBezTo>
                  <a:lnTo>
                    <a:pt x="6452" y="19650"/>
                  </a:lnTo>
                  <a:cubicBezTo>
                    <a:pt x="6452" y="19650"/>
                    <a:pt x="8102" y="22049"/>
                    <a:pt x="7951" y="23100"/>
                  </a:cubicBezTo>
                  <a:cubicBezTo>
                    <a:pt x="7802" y="24149"/>
                    <a:pt x="5401" y="26399"/>
                    <a:pt x="5552" y="26999"/>
                  </a:cubicBezTo>
                  <a:cubicBezTo>
                    <a:pt x="5701" y="27600"/>
                    <a:pt x="2551" y="29549"/>
                    <a:pt x="2852" y="30300"/>
                  </a:cubicBezTo>
                  <a:cubicBezTo>
                    <a:pt x="3151" y="31048"/>
                    <a:pt x="3901" y="31349"/>
                    <a:pt x="3451" y="32550"/>
                  </a:cubicBezTo>
                  <a:cubicBezTo>
                    <a:pt x="3001" y="33748"/>
                    <a:pt x="1" y="46499"/>
                    <a:pt x="1" y="46499"/>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3"/>
            <p:cNvSpPr/>
            <p:nvPr/>
          </p:nvSpPr>
          <p:spPr>
            <a:xfrm>
              <a:off x="582600" y="1045050"/>
              <a:ext cx="854975" cy="266225"/>
            </a:xfrm>
            <a:custGeom>
              <a:avLst/>
              <a:gdLst/>
              <a:ahLst/>
              <a:cxnLst/>
              <a:rect l="l" t="t" r="r" b="b"/>
              <a:pathLst>
                <a:path w="34199" h="10649" fill="none" extrusionOk="0">
                  <a:moveTo>
                    <a:pt x="1" y="152"/>
                  </a:moveTo>
                  <a:cubicBezTo>
                    <a:pt x="1" y="152"/>
                    <a:pt x="3601" y="1"/>
                    <a:pt x="4200" y="301"/>
                  </a:cubicBezTo>
                  <a:cubicBezTo>
                    <a:pt x="4801" y="600"/>
                    <a:pt x="4799" y="1801"/>
                    <a:pt x="4799" y="1801"/>
                  </a:cubicBezTo>
                  <a:cubicBezTo>
                    <a:pt x="4799" y="1801"/>
                    <a:pt x="6300" y="1201"/>
                    <a:pt x="6750" y="1502"/>
                  </a:cubicBezTo>
                  <a:cubicBezTo>
                    <a:pt x="7200" y="1801"/>
                    <a:pt x="7350" y="3600"/>
                    <a:pt x="7350" y="3600"/>
                  </a:cubicBezTo>
                  <a:cubicBezTo>
                    <a:pt x="7350" y="3600"/>
                    <a:pt x="7350" y="4801"/>
                    <a:pt x="6900" y="5400"/>
                  </a:cubicBezTo>
                  <a:cubicBezTo>
                    <a:pt x="6450" y="5998"/>
                    <a:pt x="7350" y="6750"/>
                    <a:pt x="7949" y="6900"/>
                  </a:cubicBezTo>
                  <a:cubicBezTo>
                    <a:pt x="8550" y="7049"/>
                    <a:pt x="9749" y="6300"/>
                    <a:pt x="10350" y="6450"/>
                  </a:cubicBezTo>
                  <a:cubicBezTo>
                    <a:pt x="10951" y="6599"/>
                    <a:pt x="13349" y="7800"/>
                    <a:pt x="13349" y="7800"/>
                  </a:cubicBezTo>
                  <a:lnTo>
                    <a:pt x="16050" y="8100"/>
                  </a:lnTo>
                  <a:lnTo>
                    <a:pt x="18450" y="7650"/>
                  </a:lnTo>
                  <a:lnTo>
                    <a:pt x="19800" y="8700"/>
                  </a:lnTo>
                  <a:lnTo>
                    <a:pt x="23549" y="8399"/>
                  </a:lnTo>
                  <a:cubicBezTo>
                    <a:pt x="23549" y="8399"/>
                    <a:pt x="26249" y="8399"/>
                    <a:pt x="28499" y="9150"/>
                  </a:cubicBezTo>
                  <a:cubicBezTo>
                    <a:pt x="30748" y="9900"/>
                    <a:pt x="34199" y="10649"/>
                    <a:pt x="34199" y="10649"/>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3"/>
            <p:cNvSpPr/>
            <p:nvPr/>
          </p:nvSpPr>
          <p:spPr>
            <a:xfrm>
              <a:off x="1621275" y="846350"/>
              <a:ext cx="453750" cy="866175"/>
            </a:xfrm>
            <a:custGeom>
              <a:avLst/>
              <a:gdLst/>
              <a:ahLst/>
              <a:cxnLst/>
              <a:rect l="l" t="t" r="r" b="b"/>
              <a:pathLst>
                <a:path w="18150" h="34647" fill="none" extrusionOk="0">
                  <a:moveTo>
                    <a:pt x="1651" y="0"/>
                  </a:moveTo>
                  <a:lnTo>
                    <a:pt x="1" y="6149"/>
                  </a:lnTo>
                  <a:lnTo>
                    <a:pt x="901" y="8849"/>
                  </a:lnTo>
                  <a:lnTo>
                    <a:pt x="150" y="10199"/>
                  </a:lnTo>
                  <a:cubicBezTo>
                    <a:pt x="150" y="10199"/>
                    <a:pt x="901" y="11847"/>
                    <a:pt x="2101" y="12448"/>
                  </a:cubicBezTo>
                  <a:cubicBezTo>
                    <a:pt x="3300" y="13048"/>
                    <a:pt x="2701" y="16797"/>
                    <a:pt x="3601" y="17098"/>
                  </a:cubicBezTo>
                  <a:cubicBezTo>
                    <a:pt x="3601" y="17098"/>
                    <a:pt x="6151" y="16648"/>
                    <a:pt x="6151" y="17098"/>
                  </a:cubicBezTo>
                  <a:cubicBezTo>
                    <a:pt x="6151" y="17548"/>
                    <a:pt x="3901" y="21147"/>
                    <a:pt x="3901" y="21147"/>
                  </a:cubicBezTo>
                  <a:cubicBezTo>
                    <a:pt x="3901" y="21147"/>
                    <a:pt x="3901" y="22348"/>
                    <a:pt x="3451" y="22947"/>
                  </a:cubicBezTo>
                  <a:cubicBezTo>
                    <a:pt x="3001" y="23545"/>
                    <a:pt x="3601" y="23696"/>
                    <a:pt x="4051" y="23997"/>
                  </a:cubicBezTo>
                  <a:cubicBezTo>
                    <a:pt x="4501" y="24295"/>
                    <a:pt x="6601" y="23397"/>
                    <a:pt x="6452" y="24297"/>
                  </a:cubicBezTo>
                  <a:cubicBezTo>
                    <a:pt x="6300" y="25197"/>
                    <a:pt x="6750" y="26848"/>
                    <a:pt x="6750" y="26848"/>
                  </a:cubicBezTo>
                  <a:lnTo>
                    <a:pt x="8102" y="29547"/>
                  </a:lnTo>
                  <a:lnTo>
                    <a:pt x="7501" y="31196"/>
                  </a:lnTo>
                  <a:cubicBezTo>
                    <a:pt x="7501" y="31196"/>
                    <a:pt x="8552" y="31347"/>
                    <a:pt x="8552" y="31797"/>
                  </a:cubicBezTo>
                  <a:cubicBezTo>
                    <a:pt x="8552" y="32247"/>
                    <a:pt x="8401" y="32697"/>
                    <a:pt x="9002" y="33147"/>
                  </a:cubicBezTo>
                  <a:cubicBezTo>
                    <a:pt x="9601" y="33597"/>
                    <a:pt x="10951" y="33747"/>
                    <a:pt x="10951" y="33747"/>
                  </a:cubicBezTo>
                  <a:cubicBezTo>
                    <a:pt x="10951" y="33747"/>
                    <a:pt x="13201" y="33747"/>
                    <a:pt x="13801" y="33896"/>
                  </a:cubicBezTo>
                  <a:cubicBezTo>
                    <a:pt x="14402" y="34045"/>
                    <a:pt x="15601" y="33896"/>
                    <a:pt x="15601" y="33896"/>
                  </a:cubicBezTo>
                  <a:cubicBezTo>
                    <a:pt x="15601" y="33896"/>
                    <a:pt x="16799" y="32546"/>
                    <a:pt x="17249" y="32996"/>
                  </a:cubicBezTo>
                  <a:cubicBezTo>
                    <a:pt x="17699" y="33446"/>
                    <a:pt x="18149" y="34647"/>
                    <a:pt x="18149" y="34647"/>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3"/>
            <p:cNvSpPr/>
            <p:nvPr/>
          </p:nvSpPr>
          <p:spPr>
            <a:xfrm>
              <a:off x="353850" y="1731275"/>
              <a:ext cx="1653675" cy="393750"/>
            </a:xfrm>
            <a:custGeom>
              <a:avLst/>
              <a:gdLst/>
              <a:ahLst/>
              <a:cxnLst/>
              <a:rect l="l" t="t" r="r" b="b"/>
              <a:pathLst>
                <a:path w="66147" h="15750" fill="none" extrusionOk="0">
                  <a:moveTo>
                    <a:pt x="0" y="0"/>
                  </a:moveTo>
                  <a:cubicBezTo>
                    <a:pt x="0" y="0"/>
                    <a:pt x="47247" y="14399"/>
                    <a:pt x="66146" y="15749"/>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3"/>
            <p:cNvSpPr/>
            <p:nvPr/>
          </p:nvSpPr>
          <p:spPr>
            <a:xfrm>
              <a:off x="2877475" y="1030075"/>
              <a:ext cx="120000" cy="1387425"/>
            </a:xfrm>
            <a:custGeom>
              <a:avLst/>
              <a:gdLst/>
              <a:ahLst/>
              <a:cxnLst/>
              <a:rect l="l" t="t" r="r" b="b"/>
              <a:pathLst>
                <a:path w="4800" h="55497" fill="none" extrusionOk="0">
                  <a:moveTo>
                    <a:pt x="4799" y="0"/>
                  </a:moveTo>
                  <a:cubicBezTo>
                    <a:pt x="4799" y="0"/>
                    <a:pt x="299" y="47098"/>
                    <a:pt x="1" y="55497"/>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3"/>
            <p:cNvSpPr/>
            <p:nvPr/>
          </p:nvSpPr>
          <p:spPr>
            <a:xfrm>
              <a:off x="1482975" y="1633800"/>
              <a:ext cx="1651475" cy="1482250"/>
            </a:xfrm>
            <a:custGeom>
              <a:avLst/>
              <a:gdLst/>
              <a:ahLst/>
              <a:cxnLst/>
              <a:rect l="l" t="t" r="r" b="b"/>
              <a:pathLst>
                <a:path w="66059" h="59290" fill="none" extrusionOk="0">
                  <a:moveTo>
                    <a:pt x="58180" y="3300"/>
                  </a:moveTo>
                  <a:cubicBezTo>
                    <a:pt x="56230" y="4050"/>
                    <a:pt x="42130" y="2099"/>
                    <a:pt x="39731" y="2099"/>
                  </a:cubicBezTo>
                  <a:cubicBezTo>
                    <a:pt x="37332" y="2099"/>
                    <a:pt x="24282" y="1"/>
                    <a:pt x="24282" y="1"/>
                  </a:cubicBezTo>
                  <a:cubicBezTo>
                    <a:pt x="23681" y="4500"/>
                    <a:pt x="19482" y="26549"/>
                    <a:pt x="19482" y="26549"/>
                  </a:cubicBezTo>
                  <a:cubicBezTo>
                    <a:pt x="19482" y="26549"/>
                    <a:pt x="50417" y="31810"/>
                    <a:pt x="65953" y="32022"/>
                  </a:cubicBezTo>
                  <a:cubicBezTo>
                    <a:pt x="65953" y="32022"/>
                    <a:pt x="66059" y="56542"/>
                    <a:pt x="64791" y="59290"/>
                  </a:cubicBezTo>
                  <a:cubicBezTo>
                    <a:pt x="64791" y="59290"/>
                    <a:pt x="8140" y="54852"/>
                    <a:pt x="0" y="51257"/>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3"/>
            <p:cNvSpPr/>
            <p:nvPr/>
          </p:nvSpPr>
          <p:spPr>
            <a:xfrm>
              <a:off x="2935868" y="2093389"/>
              <a:ext cx="948700" cy="52525"/>
            </a:xfrm>
            <a:custGeom>
              <a:avLst/>
              <a:gdLst/>
              <a:ahLst/>
              <a:cxnLst/>
              <a:rect l="l" t="t" r="r" b="b"/>
              <a:pathLst>
                <a:path w="37948" h="2101" fill="none" extrusionOk="0">
                  <a:moveTo>
                    <a:pt x="0" y="0"/>
                  </a:moveTo>
                  <a:cubicBezTo>
                    <a:pt x="0" y="0"/>
                    <a:pt x="27298" y="2101"/>
                    <a:pt x="37948" y="90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3"/>
            <p:cNvSpPr/>
            <p:nvPr/>
          </p:nvSpPr>
          <p:spPr>
            <a:xfrm>
              <a:off x="3743675" y="1075075"/>
              <a:ext cx="581200" cy="3329825"/>
            </a:xfrm>
            <a:custGeom>
              <a:avLst/>
              <a:gdLst/>
              <a:ahLst/>
              <a:cxnLst/>
              <a:rect l="l" t="t" r="r" b="b"/>
              <a:pathLst>
                <a:path w="23248" h="133193" fill="none" extrusionOk="0">
                  <a:moveTo>
                    <a:pt x="150" y="0"/>
                  </a:moveTo>
                  <a:cubicBezTo>
                    <a:pt x="150" y="0"/>
                    <a:pt x="1199" y="2250"/>
                    <a:pt x="900" y="3001"/>
                  </a:cubicBezTo>
                  <a:cubicBezTo>
                    <a:pt x="600" y="3749"/>
                    <a:pt x="1" y="7050"/>
                    <a:pt x="1199" y="8100"/>
                  </a:cubicBezTo>
                  <a:cubicBezTo>
                    <a:pt x="2400" y="9149"/>
                    <a:pt x="2549" y="11100"/>
                    <a:pt x="2700" y="12299"/>
                  </a:cubicBezTo>
                  <a:cubicBezTo>
                    <a:pt x="2850" y="13499"/>
                    <a:pt x="2400" y="15600"/>
                    <a:pt x="2700" y="16500"/>
                  </a:cubicBezTo>
                  <a:cubicBezTo>
                    <a:pt x="3001" y="17400"/>
                    <a:pt x="4200" y="20100"/>
                    <a:pt x="4200" y="21000"/>
                  </a:cubicBezTo>
                  <a:cubicBezTo>
                    <a:pt x="4200" y="21900"/>
                    <a:pt x="2549" y="24299"/>
                    <a:pt x="2549" y="24299"/>
                  </a:cubicBezTo>
                  <a:lnTo>
                    <a:pt x="4050" y="25199"/>
                  </a:lnTo>
                  <a:cubicBezTo>
                    <a:pt x="4050" y="25199"/>
                    <a:pt x="4950" y="35998"/>
                    <a:pt x="4799" y="37497"/>
                  </a:cubicBezTo>
                  <a:cubicBezTo>
                    <a:pt x="4650" y="38999"/>
                    <a:pt x="3899" y="41547"/>
                    <a:pt x="4500" y="42748"/>
                  </a:cubicBezTo>
                  <a:cubicBezTo>
                    <a:pt x="5100" y="43946"/>
                    <a:pt x="4650" y="46497"/>
                    <a:pt x="5249" y="47397"/>
                  </a:cubicBezTo>
                  <a:cubicBezTo>
                    <a:pt x="5850" y="48297"/>
                    <a:pt x="6900" y="50696"/>
                    <a:pt x="7200" y="51598"/>
                  </a:cubicBezTo>
                  <a:cubicBezTo>
                    <a:pt x="7501" y="52498"/>
                    <a:pt x="6750" y="56846"/>
                    <a:pt x="8100" y="58047"/>
                  </a:cubicBezTo>
                  <a:cubicBezTo>
                    <a:pt x="9450" y="59247"/>
                    <a:pt x="10199" y="61197"/>
                    <a:pt x="10651" y="61497"/>
                  </a:cubicBezTo>
                  <a:cubicBezTo>
                    <a:pt x="11100" y="61796"/>
                    <a:pt x="10949" y="62997"/>
                    <a:pt x="12449" y="62847"/>
                  </a:cubicBezTo>
                  <a:cubicBezTo>
                    <a:pt x="13948" y="62696"/>
                    <a:pt x="14248" y="62847"/>
                    <a:pt x="13500" y="63447"/>
                  </a:cubicBezTo>
                  <a:cubicBezTo>
                    <a:pt x="12749" y="64046"/>
                    <a:pt x="11099" y="64496"/>
                    <a:pt x="11549" y="64946"/>
                  </a:cubicBezTo>
                  <a:cubicBezTo>
                    <a:pt x="11999" y="65396"/>
                    <a:pt x="11999" y="65097"/>
                    <a:pt x="12598" y="65696"/>
                  </a:cubicBezTo>
                  <a:cubicBezTo>
                    <a:pt x="13199" y="66296"/>
                    <a:pt x="13500" y="67646"/>
                    <a:pt x="13500" y="67646"/>
                  </a:cubicBezTo>
                  <a:cubicBezTo>
                    <a:pt x="14248" y="67646"/>
                    <a:pt x="14999" y="68396"/>
                    <a:pt x="14999" y="68396"/>
                  </a:cubicBezTo>
                  <a:cubicBezTo>
                    <a:pt x="14999" y="68396"/>
                    <a:pt x="14549" y="72896"/>
                    <a:pt x="14848" y="73647"/>
                  </a:cubicBezTo>
                  <a:cubicBezTo>
                    <a:pt x="15148" y="74395"/>
                    <a:pt x="14848" y="81595"/>
                    <a:pt x="15298" y="82196"/>
                  </a:cubicBezTo>
                  <a:cubicBezTo>
                    <a:pt x="15748" y="82795"/>
                    <a:pt x="14698" y="85645"/>
                    <a:pt x="15449" y="86845"/>
                  </a:cubicBezTo>
                  <a:cubicBezTo>
                    <a:pt x="16198" y="88046"/>
                    <a:pt x="15899" y="91944"/>
                    <a:pt x="15899" y="91944"/>
                  </a:cubicBezTo>
                  <a:cubicBezTo>
                    <a:pt x="16948" y="93595"/>
                    <a:pt x="15899" y="100643"/>
                    <a:pt x="16648" y="103194"/>
                  </a:cubicBezTo>
                  <a:cubicBezTo>
                    <a:pt x="17398" y="105744"/>
                    <a:pt x="16498" y="105593"/>
                    <a:pt x="16498" y="105593"/>
                  </a:cubicBezTo>
                  <a:lnTo>
                    <a:pt x="18898" y="105894"/>
                  </a:lnTo>
                  <a:cubicBezTo>
                    <a:pt x="18898" y="105894"/>
                    <a:pt x="18599" y="114142"/>
                    <a:pt x="19799" y="116094"/>
                  </a:cubicBezTo>
                  <a:cubicBezTo>
                    <a:pt x="21000" y="118043"/>
                    <a:pt x="21149" y="118343"/>
                    <a:pt x="21299" y="119243"/>
                  </a:cubicBezTo>
                  <a:cubicBezTo>
                    <a:pt x="21448" y="120143"/>
                    <a:pt x="22348" y="120743"/>
                    <a:pt x="22649" y="121493"/>
                  </a:cubicBezTo>
                  <a:cubicBezTo>
                    <a:pt x="22949" y="122244"/>
                    <a:pt x="23248" y="124193"/>
                    <a:pt x="22649" y="124942"/>
                  </a:cubicBezTo>
                  <a:cubicBezTo>
                    <a:pt x="22049" y="125692"/>
                    <a:pt x="20998" y="127042"/>
                    <a:pt x="21448" y="127793"/>
                  </a:cubicBezTo>
                  <a:cubicBezTo>
                    <a:pt x="21898" y="128543"/>
                    <a:pt x="22499" y="130192"/>
                    <a:pt x="21898" y="130791"/>
                  </a:cubicBezTo>
                  <a:cubicBezTo>
                    <a:pt x="21299" y="131393"/>
                    <a:pt x="21448" y="133193"/>
                    <a:pt x="21448" y="133193"/>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3"/>
            <p:cNvSpPr/>
            <p:nvPr/>
          </p:nvSpPr>
          <p:spPr>
            <a:xfrm>
              <a:off x="4272400" y="1210050"/>
              <a:ext cx="648700" cy="3048600"/>
            </a:xfrm>
            <a:custGeom>
              <a:avLst/>
              <a:gdLst/>
              <a:ahLst/>
              <a:cxnLst/>
              <a:rect l="l" t="t" r="r" b="b"/>
              <a:pathLst>
                <a:path w="25948" h="121944" fill="none" extrusionOk="0">
                  <a:moveTo>
                    <a:pt x="14399" y="1"/>
                  </a:moveTo>
                  <a:cubicBezTo>
                    <a:pt x="14399" y="1"/>
                    <a:pt x="4349" y="7501"/>
                    <a:pt x="3600" y="8401"/>
                  </a:cubicBezTo>
                  <a:cubicBezTo>
                    <a:pt x="2850" y="9301"/>
                    <a:pt x="3600" y="11850"/>
                    <a:pt x="3600" y="11850"/>
                  </a:cubicBezTo>
                  <a:cubicBezTo>
                    <a:pt x="3600" y="11850"/>
                    <a:pt x="0" y="15899"/>
                    <a:pt x="299" y="16951"/>
                  </a:cubicBezTo>
                  <a:cubicBezTo>
                    <a:pt x="600" y="18000"/>
                    <a:pt x="900" y="18599"/>
                    <a:pt x="900" y="20100"/>
                  </a:cubicBezTo>
                  <a:cubicBezTo>
                    <a:pt x="900" y="21600"/>
                    <a:pt x="900" y="23400"/>
                    <a:pt x="2099" y="23850"/>
                  </a:cubicBezTo>
                  <a:cubicBezTo>
                    <a:pt x="3300" y="24299"/>
                    <a:pt x="4799" y="24449"/>
                    <a:pt x="5999" y="25648"/>
                  </a:cubicBezTo>
                  <a:cubicBezTo>
                    <a:pt x="7200" y="26846"/>
                    <a:pt x="7049" y="27447"/>
                    <a:pt x="8249" y="28049"/>
                  </a:cubicBezTo>
                  <a:cubicBezTo>
                    <a:pt x="9450" y="28650"/>
                    <a:pt x="9450" y="30599"/>
                    <a:pt x="9450" y="31198"/>
                  </a:cubicBezTo>
                  <a:cubicBezTo>
                    <a:pt x="9450" y="31798"/>
                    <a:pt x="10499" y="33448"/>
                    <a:pt x="10499" y="33448"/>
                  </a:cubicBezTo>
                  <a:lnTo>
                    <a:pt x="10199" y="35246"/>
                  </a:lnTo>
                  <a:lnTo>
                    <a:pt x="10648" y="36899"/>
                  </a:lnTo>
                  <a:lnTo>
                    <a:pt x="12148" y="36899"/>
                  </a:lnTo>
                  <a:lnTo>
                    <a:pt x="14099" y="38549"/>
                  </a:lnTo>
                  <a:cubicBezTo>
                    <a:pt x="14099" y="38549"/>
                    <a:pt x="14999" y="39298"/>
                    <a:pt x="15298" y="40198"/>
                  </a:cubicBezTo>
                  <a:cubicBezTo>
                    <a:pt x="15598" y="41098"/>
                    <a:pt x="16349" y="42298"/>
                    <a:pt x="15449" y="43049"/>
                  </a:cubicBezTo>
                  <a:cubicBezTo>
                    <a:pt x="14549" y="43798"/>
                    <a:pt x="16498" y="44098"/>
                    <a:pt x="14549" y="45148"/>
                  </a:cubicBezTo>
                  <a:cubicBezTo>
                    <a:pt x="12598" y="46199"/>
                    <a:pt x="11998" y="45598"/>
                    <a:pt x="11849" y="46199"/>
                  </a:cubicBezTo>
                  <a:cubicBezTo>
                    <a:pt x="11700" y="46798"/>
                    <a:pt x="11849" y="49498"/>
                    <a:pt x="11849" y="49498"/>
                  </a:cubicBezTo>
                  <a:lnTo>
                    <a:pt x="9749" y="51296"/>
                  </a:lnTo>
                  <a:cubicBezTo>
                    <a:pt x="9749" y="51296"/>
                    <a:pt x="8699" y="56397"/>
                    <a:pt x="10199" y="57446"/>
                  </a:cubicBezTo>
                  <a:cubicBezTo>
                    <a:pt x="11698" y="58496"/>
                    <a:pt x="14549" y="59396"/>
                    <a:pt x="15148" y="60596"/>
                  </a:cubicBezTo>
                  <a:cubicBezTo>
                    <a:pt x="15749" y="61797"/>
                    <a:pt x="15748" y="64196"/>
                    <a:pt x="16648" y="65096"/>
                  </a:cubicBezTo>
                  <a:cubicBezTo>
                    <a:pt x="17547" y="65996"/>
                    <a:pt x="17699" y="67796"/>
                    <a:pt x="17699" y="67796"/>
                  </a:cubicBezTo>
                  <a:cubicBezTo>
                    <a:pt x="17699" y="67796"/>
                    <a:pt x="18748" y="69745"/>
                    <a:pt x="20249" y="69896"/>
                  </a:cubicBezTo>
                  <a:cubicBezTo>
                    <a:pt x="21748" y="70046"/>
                    <a:pt x="22047" y="71396"/>
                    <a:pt x="22047" y="71995"/>
                  </a:cubicBezTo>
                  <a:cubicBezTo>
                    <a:pt x="22047" y="72596"/>
                    <a:pt x="19949" y="73345"/>
                    <a:pt x="21597" y="74245"/>
                  </a:cubicBezTo>
                  <a:cubicBezTo>
                    <a:pt x="23248" y="75145"/>
                    <a:pt x="23847" y="75746"/>
                    <a:pt x="23847" y="75746"/>
                  </a:cubicBezTo>
                  <a:lnTo>
                    <a:pt x="23998" y="77096"/>
                  </a:lnTo>
                  <a:lnTo>
                    <a:pt x="23098" y="78295"/>
                  </a:lnTo>
                  <a:cubicBezTo>
                    <a:pt x="23098" y="78295"/>
                    <a:pt x="20399" y="78446"/>
                    <a:pt x="20849" y="79195"/>
                  </a:cubicBezTo>
                  <a:cubicBezTo>
                    <a:pt x="21125" y="79654"/>
                    <a:pt x="21481" y="80060"/>
                    <a:pt x="21898" y="80395"/>
                  </a:cubicBezTo>
                  <a:lnTo>
                    <a:pt x="22047" y="82794"/>
                  </a:lnTo>
                  <a:cubicBezTo>
                    <a:pt x="22047" y="82794"/>
                    <a:pt x="22047" y="83095"/>
                    <a:pt x="21898" y="83845"/>
                  </a:cubicBezTo>
                  <a:cubicBezTo>
                    <a:pt x="21748" y="84594"/>
                    <a:pt x="20399" y="85195"/>
                    <a:pt x="20098" y="85795"/>
                  </a:cubicBezTo>
                  <a:cubicBezTo>
                    <a:pt x="19799" y="86394"/>
                    <a:pt x="19349" y="89395"/>
                    <a:pt x="18748" y="89994"/>
                  </a:cubicBezTo>
                  <a:cubicBezTo>
                    <a:pt x="18149" y="90595"/>
                    <a:pt x="18449" y="90894"/>
                    <a:pt x="17699" y="91495"/>
                  </a:cubicBezTo>
                  <a:cubicBezTo>
                    <a:pt x="16948" y="92094"/>
                    <a:pt x="15148" y="94645"/>
                    <a:pt x="15749" y="95244"/>
                  </a:cubicBezTo>
                  <a:cubicBezTo>
                    <a:pt x="16349" y="95844"/>
                    <a:pt x="14698" y="96744"/>
                    <a:pt x="14698" y="96744"/>
                  </a:cubicBezTo>
                  <a:cubicBezTo>
                    <a:pt x="14698" y="96744"/>
                    <a:pt x="13050" y="97643"/>
                    <a:pt x="14248" y="99744"/>
                  </a:cubicBezTo>
                  <a:cubicBezTo>
                    <a:pt x="15449" y="101844"/>
                    <a:pt x="13798" y="103194"/>
                    <a:pt x="14549" y="103794"/>
                  </a:cubicBezTo>
                  <a:cubicBezTo>
                    <a:pt x="15299" y="104393"/>
                    <a:pt x="15299" y="105293"/>
                    <a:pt x="15299" y="105293"/>
                  </a:cubicBezTo>
                  <a:lnTo>
                    <a:pt x="16498" y="107393"/>
                  </a:lnTo>
                  <a:cubicBezTo>
                    <a:pt x="16498" y="107393"/>
                    <a:pt x="14973" y="108310"/>
                    <a:pt x="15299" y="108743"/>
                  </a:cubicBezTo>
                  <a:cubicBezTo>
                    <a:pt x="15299" y="108743"/>
                    <a:pt x="12749" y="113994"/>
                    <a:pt x="13348" y="115794"/>
                  </a:cubicBezTo>
                  <a:cubicBezTo>
                    <a:pt x="13950" y="117594"/>
                    <a:pt x="14698" y="117743"/>
                    <a:pt x="14698" y="117743"/>
                  </a:cubicBezTo>
                  <a:lnTo>
                    <a:pt x="22949" y="116244"/>
                  </a:lnTo>
                  <a:lnTo>
                    <a:pt x="23849" y="118794"/>
                  </a:lnTo>
                  <a:cubicBezTo>
                    <a:pt x="23849" y="118794"/>
                    <a:pt x="23548" y="120745"/>
                    <a:pt x="24448" y="121193"/>
                  </a:cubicBezTo>
                  <a:lnTo>
                    <a:pt x="25948" y="121944"/>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3"/>
            <p:cNvSpPr/>
            <p:nvPr/>
          </p:nvSpPr>
          <p:spPr>
            <a:xfrm>
              <a:off x="747575" y="1892500"/>
              <a:ext cx="592500" cy="1346200"/>
            </a:xfrm>
            <a:custGeom>
              <a:avLst/>
              <a:gdLst/>
              <a:ahLst/>
              <a:cxnLst/>
              <a:rect l="l" t="t" r="r" b="b"/>
              <a:pathLst>
                <a:path w="23700" h="53848" fill="none" extrusionOk="0">
                  <a:moveTo>
                    <a:pt x="23699" y="53848"/>
                  </a:moveTo>
                  <a:cubicBezTo>
                    <a:pt x="22049" y="52348"/>
                    <a:pt x="2101" y="21300"/>
                    <a:pt x="1051" y="20701"/>
                  </a:cubicBezTo>
                  <a:cubicBezTo>
                    <a:pt x="0" y="20100"/>
                    <a:pt x="6150" y="0"/>
                    <a:pt x="6150" y="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3"/>
            <p:cNvSpPr/>
            <p:nvPr/>
          </p:nvSpPr>
          <p:spPr>
            <a:xfrm>
              <a:off x="1222175" y="2080000"/>
              <a:ext cx="410375" cy="1540775"/>
            </a:xfrm>
            <a:custGeom>
              <a:avLst/>
              <a:gdLst/>
              <a:ahLst/>
              <a:cxnLst/>
              <a:rect l="l" t="t" r="r" b="b"/>
              <a:pathLst>
                <a:path w="16415" h="61631" fill="none" extrusionOk="0">
                  <a:moveTo>
                    <a:pt x="16415" y="0"/>
                  </a:moveTo>
                  <a:cubicBezTo>
                    <a:pt x="16415" y="0"/>
                    <a:pt x="9516" y="38847"/>
                    <a:pt x="8765" y="40048"/>
                  </a:cubicBezTo>
                  <a:cubicBezTo>
                    <a:pt x="8016" y="41249"/>
                    <a:pt x="7565" y="40197"/>
                    <a:pt x="7565" y="40197"/>
                  </a:cubicBezTo>
                  <a:lnTo>
                    <a:pt x="5615" y="38698"/>
                  </a:lnTo>
                  <a:cubicBezTo>
                    <a:pt x="4865" y="39598"/>
                    <a:pt x="4938" y="41126"/>
                    <a:pt x="5043" y="41866"/>
                  </a:cubicBezTo>
                  <a:cubicBezTo>
                    <a:pt x="5149" y="42606"/>
                    <a:pt x="5466" y="44296"/>
                    <a:pt x="5466" y="44719"/>
                  </a:cubicBezTo>
                  <a:cubicBezTo>
                    <a:pt x="5466" y="45142"/>
                    <a:pt x="3774" y="47149"/>
                    <a:pt x="4198" y="47468"/>
                  </a:cubicBezTo>
                  <a:cubicBezTo>
                    <a:pt x="4621" y="47785"/>
                    <a:pt x="4938" y="48842"/>
                    <a:pt x="5149" y="49264"/>
                  </a:cubicBezTo>
                  <a:lnTo>
                    <a:pt x="6206" y="51377"/>
                  </a:lnTo>
                  <a:cubicBezTo>
                    <a:pt x="6523" y="52011"/>
                    <a:pt x="6206" y="52962"/>
                    <a:pt x="5360" y="52751"/>
                  </a:cubicBezTo>
                  <a:cubicBezTo>
                    <a:pt x="4515" y="52540"/>
                    <a:pt x="3774" y="53174"/>
                    <a:pt x="3774" y="53174"/>
                  </a:cubicBezTo>
                  <a:cubicBezTo>
                    <a:pt x="3774" y="53174"/>
                    <a:pt x="2611" y="55923"/>
                    <a:pt x="3034" y="56557"/>
                  </a:cubicBezTo>
                  <a:cubicBezTo>
                    <a:pt x="3458" y="57191"/>
                    <a:pt x="2400" y="57191"/>
                    <a:pt x="2400" y="57930"/>
                  </a:cubicBezTo>
                  <a:cubicBezTo>
                    <a:pt x="2400" y="58670"/>
                    <a:pt x="1449" y="59515"/>
                    <a:pt x="2083" y="59834"/>
                  </a:cubicBezTo>
                  <a:cubicBezTo>
                    <a:pt x="2717" y="60151"/>
                    <a:pt x="4198" y="60257"/>
                    <a:pt x="3351" y="60785"/>
                  </a:cubicBezTo>
                  <a:cubicBezTo>
                    <a:pt x="2506" y="61313"/>
                    <a:pt x="1872" y="61630"/>
                    <a:pt x="1238" y="61630"/>
                  </a:cubicBezTo>
                  <a:cubicBezTo>
                    <a:pt x="604" y="61630"/>
                    <a:pt x="1" y="60933"/>
                    <a:pt x="1" y="60933"/>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3"/>
            <p:cNvSpPr/>
            <p:nvPr/>
          </p:nvSpPr>
          <p:spPr>
            <a:xfrm>
              <a:off x="2011500" y="2339225"/>
              <a:ext cx="224550" cy="1685800"/>
            </a:xfrm>
            <a:custGeom>
              <a:avLst/>
              <a:gdLst/>
              <a:ahLst/>
              <a:cxnLst/>
              <a:rect l="l" t="t" r="r" b="b"/>
              <a:pathLst>
                <a:path w="8982" h="67432" fill="none" extrusionOk="0">
                  <a:moveTo>
                    <a:pt x="8982" y="1"/>
                  </a:moveTo>
                  <a:cubicBezTo>
                    <a:pt x="8982" y="1"/>
                    <a:pt x="1" y="64684"/>
                    <a:pt x="844" y="67431"/>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3"/>
            <p:cNvSpPr/>
            <p:nvPr/>
          </p:nvSpPr>
          <p:spPr>
            <a:xfrm>
              <a:off x="2928350" y="3118725"/>
              <a:ext cx="25" cy="25"/>
            </a:xfrm>
            <a:custGeom>
              <a:avLst/>
              <a:gdLst/>
              <a:ahLst/>
              <a:cxnLst/>
              <a:rect l="l" t="t" r="r" b="b"/>
              <a:pathLst>
                <a:path w="1" h="1" fill="none" extrusionOk="0">
                  <a:moveTo>
                    <a:pt x="0" y="0"/>
                  </a:moveTo>
                  <a:close/>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3"/>
            <p:cNvSpPr/>
            <p:nvPr/>
          </p:nvSpPr>
          <p:spPr>
            <a:xfrm>
              <a:off x="2369025" y="3100175"/>
              <a:ext cx="609525" cy="858800"/>
            </a:xfrm>
            <a:custGeom>
              <a:avLst/>
              <a:gdLst/>
              <a:ahLst/>
              <a:cxnLst/>
              <a:rect l="l" t="t" r="r" b="b"/>
              <a:pathLst>
                <a:path w="24381" h="34352" fill="none" extrusionOk="0">
                  <a:moveTo>
                    <a:pt x="24064" y="1"/>
                  </a:moveTo>
                  <a:cubicBezTo>
                    <a:pt x="24381" y="1"/>
                    <a:pt x="23747" y="4335"/>
                    <a:pt x="23747" y="4335"/>
                  </a:cubicBezTo>
                  <a:cubicBezTo>
                    <a:pt x="23113" y="4863"/>
                    <a:pt x="22056" y="31391"/>
                    <a:pt x="21845" y="34352"/>
                  </a:cubicBezTo>
                  <a:cubicBezTo>
                    <a:pt x="21845" y="34352"/>
                    <a:pt x="1762" y="33084"/>
                    <a:pt x="1022" y="33084"/>
                  </a:cubicBezTo>
                  <a:cubicBezTo>
                    <a:pt x="283" y="33084"/>
                    <a:pt x="0" y="33858"/>
                    <a:pt x="0" y="33858"/>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3"/>
            <p:cNvSpPr/>
            <p:nvPr/>
          </p:nvSpPr>
          <p:spPr>
            <a:xfrm>
              <a:off x="3102725" y="3116025"/>
              <a:ext cx="1023450" cy="43700"/>
            </a:xfrm>
            <a:custGeom>
              <a:avLst/>
              <a:gdLst/>
              <a:ahLst/>
              <a:cxnLst/>
              <a:rect l="l" t="t" r="r" b="b"/>
              <a:pathLst>
                <a:path w="40938" h="1748" fill="none" extrusionOk="0">
                  <a:moveTo>
                    <a:pt x="1" y="1"/>
                  </a:moveTo>
                  <a:cubicBezTo>
                    <a:pt x="1" y="1"/>
                    <a:pt x="34206" y="1748"/>
                    <a:pt x="40938" y="556"/>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3"/>
            <p:cNvSpPr/>
            <p:nvPr/>
          </p:nvSpPr>
          <p:spPr>
            <a:xfrm>
              <a:off x="2962700" y="3208525"/>
              <a:ext cx="1193500" cy="506425"/>
            </a:xfrm>
            <a:custGeom>
              <a:avLst/>
              <a:gdLst/>
              <a:ahLst/>
              <a:cxnLst/>
              <a:rect l="l" t="t" r="r" b="b"/>
              <a:pathLst>
                <a:path w="47740" h="20257" fill="none" extrusionOk="0">
                  <a:moveTo>
                    <a:pt x="0" y="1"/>
                  </a:moveTo>
                  <a:cubicBezTo>
                    <a:pt x="0" y="1"/>
                    <a:pt x="14902" y="423"/>
                    <a:pt x="15960" y="529"/>
                  </a:cubicBezTo>
                  <a:lnTo>
                    <a:pt x="16489" y="13740"/>
                  </a:lnTo>
                  <a:lnTo>
                    <a:pt x="17862" y="14904"/>
                  </a:lnTo>
                  <a:lnTo>
                    <a:pt x="20081" y="14480"/>
                  </a:lnTo>
                  <a:lnTo>
                    <a:pt x="21032" y="15750"/>
                  </a:lnTo>
                  <a:lnTo>
                    <a:pt x="23570" y="16912"/>
                  </a:lnTo>
                  <a:lnTo>
                    <a:pt x="25261" y="16912"/>
                  </a:lnTo>
                  <a:lnTo>
                    <a:pt x="26742" y="16595"/>
                  </a:lnTo>
                  <a:lnTo>
                    <a:pt x="28432" y="17757"/>
                  </a:lnTo>
                  <a:lnTo>
                    <a:pt x="28432" y="18497"/>
                  </a:lnTo>
                  <a:lnTo>
                    <a:pt x="30968" y="18074"/>
                  </a:lnTo>
                  <a:lnTo>
                    <a:pt x="32342" y="18603"/>
                  </a:lnTo>
                  <a:lnTo>
                    <a:pt x="33400" y="18497"/>
                  </a:lnTo>
                  <a:lnTo>
                    <a:pt x="34879" y="18286"/>
                  </a:lnTo>
                  <a:lnTo>
                    <a:pt x="36253" y="18603"/>
                  </a:lnTo>
                  <a:lnTo>
                    <a:pt x="37415" y="19342"/>
                  </a:lnTo>
                  <a:lnTo>
                    <a:pt x="39213" y="18708"/>
                  </a:lnTo>
                  <a:lnTo>
                    <a:pt x="41855" y="18708"/>
                  </a:lnTo>
                  <a:lnTo>
                    <a:pt x="43334" y="17863"/>
                  </a:lnTo>
                  <a:lnTo>
                    <a:pt x="44391" y="18286"/>
                  </a:lnTo>
                  <a:cubicBezTo>
                    <a:pt x="44391" y="18286"/>
                    <a:pt x="46752" y="20113"/>
                    <a:pt x="47739" y="20257"/>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3"/>
            <p:cNvSpPr/>
            <p:nvPr/>
          </p:nvSpPr>
          <p:spPr>
            <a:xfrm>
              <a:off x="3126500" y="2611350"/>
              <a:ext cx="883400" cy="39250"/>
            </a:xfrm>
            <a:custGeom>
              <a:avLst/>
              <a:gdLst/>
              <a:ahLst/>
              <a:cxnLst/>
              <a:rect l="l" t="t" r="r" b="b"/>
              <a:pathLst>
                <a:path w="35336" h="1570" fill="none" extrusionOk="0">
                  <a:moveTo>
                    <a:pt x="1" y="1"/>
                  </a:moveTo>
                  <a:cubicBezTo>
                    <a:pt x="1" y="1"/>
                    <a:pt x="21631" y="1569"/>
                    <a:pt x="35336" y="46"/>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3"/>
            <p:cNvSpPr/>
            <p:nvPr/>
          </p:nvSpPr>
          <p:spPr>
            <a:xfrm>
              <a:off x="3937700" y="2484525"/>
              <a:ext cx="578425" cy="37050"/>
            </a:xfrm>
            <a:custGeom>
              <a:avLst/>
              <a:gdLst/>
              <a:ahLst/>
              <a:cxnLst/>
              <a:rect l="l" t="t" r="r" b="b"/>
              <a:pathLst>
                <a:path w="23137" h="1482" fill="none" extrusionOk="0">
                  <a:moveTo>
                    <a:pt x="0" y="1270"/>
                  </a:moveTo>
                  <a:cubicBezTo>
                    <a:pt x="0" y="1270"/>
                    <a:pt x="1796" y="1481"/>
                    <a:pt x="4651" y="1481"/>
                  </a:cubicBezTo>
                  <a:cubicBezTo>
                    <a:pt x="7504" y="1481"/>
                    <a:pt x="18285" y="0"/>
                    <a:pt x="19342" y="0"/>
                  </a:cubicBezTo>
                  <a:cubicBezTo>
                    <a:pt x="20400" y="0"/>
                    <a:pt x="21457" y="317"/>
                    <a:pt x="21457" y="317"/>
                  </a:cubicBezTo>
                  <a:lnTo>
                    <a:pt x="23137" y="317"/>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3"/>
            <p:cNvSpPr/>
            <p:nvPr/>
          </p:nvSpPr>
          <p:spPr>
            <a:xfrm>
              <a:off x="3863650" y="1990000"/>
              <a:ext cx="645000" cy="37450"/>
            </a:xfrm>
            <a:custGeom>
              <a:avLst/>
              <a:gdLst/>
              <a:ahLst/>
              <a:cxnLst/>
              <a:rect l="l" t="t" r="r" b="b"/>
              <a:pathLst>
                <a:path w="25800" h="1498" fill="none" extrusionOk="0">
                  <a:moveTo>
                    <a:pt x="0" y="900"/>
                  </a:moveTo>
                  <a:cubicBezTo>
                    <a:pt x="0" y="900"/>
                    <a:pt x="5500" y="440"/>
                    <a:pt x="7508" y="970"/>
                  </a:cubicBezTo>
                  <a:cubicBezTo>
                    <a:pt x="9515" y="1498"/>
                    <a:pt x="17866" y="758"/>
                    <a:pt x="19451" y="653"/>
                  </a:cubicBezTo>
                  <a:cubicBezTo>
                    <a:pt x="21036" y="547"/>
                    <a:pt x="25800" y="0"/>
                    <a:pt x="25800" y="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3"/>
            <p:cNvSpPr/>
            <p:nvPr/>
          </p:nvSpPr>
          <p:spPr>
            <a:xfrm>
              <a:off x="4357825" y="1409125"/>
              <a:ext cx="694950" cy="1694625"/>
            </a:xfrm>
            <a:custGeom>
              <a:avLst/>
              <a:gdLst/>
              <a:ahLst/>
              <a:cxnLst/>
              <a:rect l="l" t="t" r="r" b="b"/>
              <a:pathLst>
                <a:path w="27798" h="67785" fill="none" extrusionOk="0">
                  <a:moveTo>
                    <a:pt x="1" y="1797"/>
                  </a:moveTo>
                  <a:cubicBezTo>
                    <a:pt x="1" y="1797"/>
                    <a:pt x="3065" y="1057"/>
                    <a:pt x="3699" y="1057"/>
                  </a:cubicBezTo>
                  <a:cubicBezTo>
                    <a:pt x="4335" y="1057"/>
                    <a:pt x="4124" y="1"/>
                    <a:pt x="4969" y="106"/>
                  </a:cubicBezTo>
                  <a:cubicBezTo>
                    <a:pt x="5814" y="212"/>
                    <a:pt x="6342" y="952"/>
                    <a:pt x="6554" y="1586"/>
                  </a:cubicBezTo>
                  <a:cubicBezTo>
                    <a:pt x="6765" y="2220"/>
                    <a:pt x="9407" y="2220"/>
                    <a:pt x="9407" y="2220"/>
                  </a:cubicBezTo>
                  <a:cubicBezTo>
                    <a:pt x="9407" y="2220"/>
                    <a:pt x="11099" y="2325"/>
                    <a:pt x="14163" y="3701"/>
                  </a:cubicBezTo>
                  <a:cubicBezTo>
                    <a:pt x="17227" y="5074"/>
                    <a:pt x="19026" y="5286"/>
                    <a:pt x="19026" y="5286"/>
                  </a:cubicBezTo>
                  <a:lnTo>
                    <a:pt x="19237" y="6342"/>
                  </a:lnTo>
                  <a:lnTo>
                    <a:pt x="21033" y="7505"/>
                  </a:lnTo>
                  <a:lnTo>
                    <a:pt x="22195" y="9937"/>
                  </a:lnTo>
                  <a:lnTo>
                    <a:pt x="23154" y="11676"/>
                  </a:lnTo>
                  <a:lnTo>
                    <a:pt x="23239" y="15269"/>
                  </a:lnTo>
                  <a:lnTo>
                    <a:pt x="23154" y="22627"/>
                  </a:lnTo>
                  <a:lnTo>
                    <a:pt x="22554" y="27076"/>
                  </a:lnTo>
                  <a:cubicBezTo>
                    <a:pt x="22554" y="27076"/>
                    <a:pt x="22970" y="28406"/>
                    <a:pt x="23146" y="29067"/>
                  </a:cubicBezTo>
                  <a:cubicBezTo>
                    <a:pt x="23146" y="29067"/>
                    <a:pt x="23041" y="29595"/>
                    <a:pt x="23252" y="30546"/>
                  </a:cubicBezTo>
                  <a:cubicBezTo>
                    <a:pt x="23463" y="31499"/>
                    <a:pt x="23888" y="31180"/>
                    <a:pt x="25473" y="31814"/>
                  </a:cubicBezTo>
                  <a:cubicBezTo>
                    <a:pt x="27058" y="32450"/>
                    <a:pt x="27058" y="33190"/>
                    <a:pt x="27058" y="33190"/>
                  </a:cubicBezTo>
                  <a:cubicBezTo>
                    <a:pt x="27058" y="33190"/>
                    <a:pt x="26424" y="36150"/>
                    <a:pt x="26107" y="37839"/>
                  </a:cubicBezTo>
                  <a:cubicBezTo>
                    <a:pt x="25790" y="39529"/>
                    <a:pt x="27375" y="49676"/>
                    <a:pt x="27480" y="50841"/>
                  </a:cubicBezTo>
                  <a:cubicBezTo>
                    <a:pt x="27586" y="52003"/>
                    <a:pt x="27797" y="54222"/>
                    <a:pt x="27797" y="54222"/>
                  </a:cubicBezTo>
                  <a:cubicBezTo>
                    <a:pt x="27797" y="54222"/>
                    <a:pt x="26635" y="57182"/>
                    <a:pt x="26107" y="58344"/>
                  </a:cubicBezTo>
                  <a:cubicBezTo>
                    <a:pt x="25578" y="59505"/>
                    <a:pt x="26107" y="60246"/>
                    <a:pt x="26424" y="60669"/>
                  </a:cubicBezTo>
                  <a:cubicBezTo>
                    <a:pt x="26741" y="61092"/>
                    <a:pt x="26318" y="62465"/>
                    <a:pt x="26318" y="62465"/>
                  </a:cubicBezTo>
                  <a:cubicBezTo>
                    <a:pt x="26318" y="62465"/>
                    <a:pt x="24944" y="62782"/>
                    <a:pt x="23782" y="62994"/>
                  </a:cubicBezTo>
                  <a:cubicBezTo>
                    <a:pt x="22618" y="63205"/>
                    <a:pt x="23993" y="64261"/>
                    <a:pt x="24099" y="64895"/>
                  </a:cubicBezTo>
                  <a:cubicBezTo>
                    <a:pt x="24205" y="65531"/>
                    <a:pt x="23888" y="65848"/>
                    <a:pt x="23888" y="65848"/>
                  </a:cubicBezTo>
                  <a:lnTo>
                    <a:pt x="22935" y="65109"/>
                  </a:lnTo>
                  <a:cubicBezTo>
                    <a:pt x="22935" y="65109"/>
                    <a:pt x="21561" y="65214"/>
                    <a:pt x="20822" y="65320"/>
                  </a:cubicBezTo>
                  <a:cubicBezTo>
                    <a:pt x="20082" y="65426"/>
                    <a:pt x="20432" y="67785"/>
                    <a:pt x="20432" y="67785"/>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3"/>
            <p:cNvSpPr/>
            <p:nvPr/>
          </p:nvSpPr>
          <p:spPr>
            <a:xfrm>
              <a:off x="4595625" y="2126625"/>
              <a:ext cx="334625" cy="30275"/>
            </a:xfrm>
            <a:custGeom>
              <a:avLst/>
              <a:gdLst/>
              <a:ahLst/>
              <a:cxnLst/>
              <a:rect l="l" t="t" r="r" b="b"/>
              <a:pathLst>
                <a:path w="13385" h="1211" fill="none" extrusionOk="0">
                  <a:moveTo>
                    <a:pt x="0" y="1105"/>
                  </a:moveTo>
                  <a:cubicBezTo>
                    <a:pt x="0" y="1105"/>
                    <a:pt x="2855" y="1210"/>
                    <a:pt x="3806" y="1210"/>
                  </a:cubicBezTo>
                  <a:cubicBezTo>
                    <a:pt x="4757" y="1210"/>
                    <a:pt x="8563" y="682"/>
                    <a:pt x="8563" y="682"/>
                  </a:cubicBezTo>
                  <a:lnTo>
                    <a:pt x="11415" y="154"/>
                  </a:lnTo>
                  <a:lnTo>
                    <a:pt x="13385" y="1"/>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3"/>
            <p:cNvSpPr/>
            <p:nvPr/>
          </p:nvSpPr>
          <p:spPr>
            <a:xfrm>
              <a:off x="4114725" y="3168900"/>
              <a:ext cx="700250" cy="103100"/>
            </a:xfrm>
            <a:custGeom>
              <a:avLst/>
              <a:gdLst/>
              <a:ahLst/>
              <a:cxnLst/>
              <a:rect l="l" t="t" r="r" b="b"/>
              <a:pathLst>
                <a:path w="28010" h="4124" fill="none" extrusionOk="0">
                  <a:moveTo>
                    <a:pt x="0" y="2008"/>
                  </a:moveTo>
                  <a:cubicBezTo>
                    <a:pt x="0" y="2008"/>
                    <a:pt x="5285" y="740"/>
                    <a:pt x="6976" y="1269"/>
                  </a:cubicBezTo>
                  <a:cubicBezTo>
                    <a:pt x="8668" y="1797"/>
                    <a:pt x="13317" y="1374"/>
                    <a:pt x="13317" y="1374"/>
                  </a:cubicBezTo>
                  <a:lnTo>
                    <a:pt x="18180" y="846"/>
                  </a:lnTo>
                  <a:cubicBezTo>
                    <a:pt x="18180" y="846"/>
                    <a:pt x="24733" y="1"/>
                    <a:pt x="25155" y="423"/>
                  </a:cubicBezTo>
                  <a:cubicBezTo>
                    <a:pt x="25578" y="846"/>
                    <a:pt x="25050" y="2748"/>
                    <a:pt x="24521" y="3384"/>
                  </a:cubicBezTo>
                  <a:cubicBezTo>
                    <a:pt x="23993" y="4019"/>
                    <a:pt x="24944" y="4123"/>
                    <a:pt x="25895" y="4018"/>
                  </a:cubicBezTo>
                  <a:cubicBezTo>
                    <a:pt x="26848" y="3912"/>
                    <a:pt x="27482" y="2855"/>
                    <a:pt x="28010" y="3067"/>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3"/>
            <p:cNvSpPr/>
            <p:nvPr/>
          </p:nvSpPr>
          <p:spPr>
            <a:xfrm>
              <a:off x="5034250" y="2137325"/>
              <a:ext cx="497000" cy="104200"/>
            </a:xfrm>
            <a:custGeom>
              <a:avLst/>
              <a:gdLst/>
              <a:ahLst/>
              <a:cxnLst/>
              <a:rect l="l" t="t" r="r" b="b"/>
              <a:pathLst>
                <a:path w="19880" h="4168" fill="none" extrusionOk="0">
                  <a:moveTo>
                    <a:pt x="19880" y="1"/>
                  </a:moveTo>
                  <a:cubicBezTo>
                    <a:pt x="19880" y="1"/>
                    <a:pt x="16701" y="2158"/>
                    <a:pt x="15644" y="2369"/>
                  </a:cubicBezTo>
                  <a:cubicBezTo>
                    <a:pt x="14587" y="2580"/>
                    <a:pt x="12261" y="2897"/>
                    <a:pt x="12261" y="2897"/>
                  </a:cubicBezTo>
                  <a:lnTo>
                    <a:pt x="10465" y="2050"/>
                  </a:lnTo>
                  <a:lnTo>
                    <a:pt x="6448" y="3109"/>
                  </a:lnTo>
                  <a:lnTo>
                    <a:pt x="2433" y="4167"/>
                  </a:lnTo>
                  <a:lnTo>
                    <a:pt x="1" y="4062"/>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3"/>
            <p:cNvSpPr/>
            <p:nvPr/>
          </p:nvSpPr>
          <p:spPr>
            <a:xfrm>
              <a:off x="4849850" y="2815300"/>
              <a:ext cx="1684500" cy="353625"/>
            </a:xfrm>
            <a:custGeom>
              <a:avLst/>
              <a:gdLst/>
              <a:ahLst/>
              <a:cxnLst/>
              <a:rect l="l" t="t" r="r" b="b"/>
              <a:pathLst>
                <a:path w="67380" h="14145" fill="none" extrusionOk="0">
                  <a:moveTo>
                    <a:pt x="0" y="14086"/>
                  </a:moveTo>
                  <a:cubicBezTo>
                    <a:pt x="0" y="14086"/>
                    <a:pt x="6954" y="14145"/>
                    <a:pt x="6954" y="13616"/>
                  </a:cubicBezTo>
                  <a:lnTo>
                    <a:pt x="6954" y="12454"/>
                  </a:lnTo>
                  <a:lnTo>
                    <a:pt x="11288" y="12031"/>
                  </a:lnTo>
                  <a:cubicBezTo>
                    <a:pt x="11288" y="12031"/>
                    <a:pt x="20271" y="10339"/>
                    <a:pt x="24499" y="10022"/>
                  </a:cubicBezTo>
                  <a:cubicBezTo>
                    <a:pt x="28728" y="9705"/>
                    <a:pt x="32109" y="8754"/>
                    <a:pt x="36126" y="8014"/>
                  </a:cubicBezTo>
                  <a:cubicBezTo>
                    <a:pt x="40141" y="7275"/>
                    <a:pt x="47541" y="7064"/>
                    <a:pt x="50077" y="6324"/>
                  </a:cubicBezTo>
                  <a:cubicBezTo>
                    <a:pt x="52613" y="5584"/>
                    <a:pt x="59377" y="4420"/>
                    <a:pt x="61915" y="3152"/>
                  </a:cubicBezTo>
                  <a:cubicBezTo>
                    <a:pt x="64451" y="1884"/>
                    <a:pt x="67380" y="1"/>
                    <a:pt x="67380" y="1"/>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3"/>
            <p:cNvSpPr/>
            <p:nvPr/>
          </p:nvSpPr>
          <p:spPr>
            <a:xfrm>
              <a:off x="4220425" y="3792500"/>
              <a:ext cx="414900" cy="23800"/>
            </a:xfrm>
            <a:custGeom>
              <a:avLst/>
              <a:gdLst/>
              <a:ahLst/>
              <a:cxnLst/>
              <a:rect l="l" t="t" r="r" b="b"/>
              <a:pathLst>
                <a:path w="16596" h="952" fill="none" extrusionOk="0">
                  <a:moveTo>
                    <a:pt x="1" y="951"/>
                  </a:moveTo>
                  <a:cubicBezTo>
                    <a:pt x="1" y="951"/>
                    <a:pt x="5391" y="634"/>
                    <a:pt x="7082" y="740"/>
                  </a:cubicBezTo>
                  <a:cubicBezTo>
                    <a:pt x="8774" y="845"/>
                    <a:pt x="16595" y="0"/>
                    <a:pt x="16595" y="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3"/>
            <p:cNvSpPr/>
            <p:nvPr/>
          </p:nvSpPr>
          <p:spPr>
            <a:xfrm>
              <a:off x="4748875" y="3227025"/>
              <a:ext cx="1705325" cy="216725"/>
            </a:xfrm>
            <a:custGeom>
              <a:avLst/>
              <a:gdLst/>
              <a:ahLst/>
              <a:cxnLst/>
              <a:rect l="l" t="t" r="r" b="b"/>
              <a:pathLst>
                <a:path w="68213" h="8669" fill="none" extrusionOk="0">
                  <a:moveTo>
                    <a:pt x="1" y="8668"/>
                  </a:moveTo>
                  <a:cubicBezTo>
                    <a:pt x="1" y="8668"/>
                    <a:pt x="2538" y="8349"/>
                    <a:pt x="3701" y="8032"/>
                  </a:cubicBezTo>
                  <a:cubicBezTo>
                    <a:pt x="4863" y="7715"/>
                    <a:pt x="318" y="8246"/>
                    <a:pt x="15644" y="6870"/>
                  </a:cubicBezTo>
                  <a:cubicBezTo>
                    <a:pt x="30969" y="5496"/>
                    <a:pt x="37944" y="3595"/>
                    <a:pt x="37944" y="3595"/>
                  </a:cubicBezTo>
                  <a:lnTo>
                    <a:pt x="39742" y="3278"/>
                  </a:lnTo>
                  <a:cubicBezTo>
                    <a:pt x="39742" y="3278"/>
                    <a:pt x="42278" y="1480"/>
                    <a:pt x="43546" y="1268"/>
                  </a:cubicBezTo>
                  <a:cubicBezTo>
                    <a:pt x="44816" y="1057"/>
                    <a:pt x="49042" y="317"/>
                    <a:pt x="49042" y="317"/>
                  </a:cubicBezTo>
                  <a:cubicBezTo>
                    <a:pt x="49042" y="317"/>
                    <a:pt x="49465" y="0"/>
                    <a:pt x="50627" y="212"/>
                  </a:cubicBezTo>
                  <a:cubicBezTo>
                    <a:pt x="51791" y="423"/>
                    <a:pt x="52742" y="634"/>
                    <a:pt x="52742" y="634"/>
                  </a:cubicBezTo>
                  <a:lnTo>
                    <a:pt x="52848" y="2008"/>
                  </a:lnTo>
                  <a:lnTo>
                    <a:pt x="54644" y="2221"/>
                  </a:lnTo>
                  <a:lnTo>
                    <a:pt x="59823" y="740"/>
                  </a:lnTo>
                  <a:lnTo>
                    <a:pt x="64369" y="3806"/>
                  </a:lnTo>
                  <a:lnTo>
                    <a:pt x="68213" y="4833"/>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3"/>
            <p:cNvSpPr/>
            <p:nvPr/>
          </p:nvSpPr>
          <p:spPr>
            <a:xfrm>
              <a:off x="5179575" y="4027625"/>
              <a:ext cx="837625" cy="190775"/>
            </a:xfrm>
            <a:custGeom>
              <a:avLst/>
              <a:gdLst/>
              <a:ahLst/>
              <a:cxnLst/>
              <a:rect l="l" t="t" r="r" b="b"/>
              <a:pathLst>
                <a:path w="33505" h="7631" fill="none" extrusionOk="0">
                  <a:moveTo>
                    <a:pt x="465" y="7630"/>
                  </a:moveTo>
                  <a:lnTo>
                    <a:pt x="1269" y="6237"/>
                  </a:lnTo>
                  <a:lnTo>
                    <a:pt x="1269" y="4546"/>
                  </a:lnTo>
                  <a:cubicBezTo>
                    <a:pt x="1269" y="4546"/>
                    <a:pt x="1692" y="3384"/>
                    <a:pt x="846" y="3173"/>
                  </a:cubicBezTo>
                  <a:cubicBezTo>
                    <a:pt x="1" y="2959"/>
                    <a:pt x="107" y="1905"/>
                    <a:pt x="107" y="1905"/>
                  </a:cubicBezTo>
                  <a:lnTo>
                    <a:pt x="2008" y="1588"/>
                  </a:lnTo>
                  <a:lnTo>
                    <a:pt x="4441" y="1480"/>
                  </a:lnTo>
                  <a:lnTo>
                    <a:pt x="8456" y="1163"/>
                  </a:lnTo>
                  <a:lnTo>
                    <a:pt x="13001" y="424"/>
                  </a:lnTo>
                  <a:cubicBezTo>
                    <a:pt x="13001" y="424"/>
                    <a:pt x="15009" y="1"/>
                    <a:pt x="15961" y="212"/>
                  </a:cubicBezTo>
                  <a:cubicBezTo>
                    <a:pt x="16914" y="424"/>
                    <a:pt x="17124" y="1375"/>
                    <a:pt x="17124" y="1375"/>
                  </a:cubicBezTo>
                  <a:lnTo>
                    <a:pt x="18709" y="1586"/>
                  </a:lnTo>
                  <a:cubicBezTo>
                    <a:pt x="18709" y="1586"/>
                    <a:pt x="20188" y="1058"/>
                    <a:pt x="22937" y="1058"/>
                  </a:cubicBezTo>
                  <a:cubicBezTo>
                    <a:pt x="25684" y="1058"/>
                    <a:pt x="28009" y="741"/>
                    <a:pt x="29595" y="741"/>
                  </a:cubicBezTo>
                  <a:cubicBezTo>
                    <a:pt x="31180" y="741"/>
                    <a:pt x="31286" y="424"/>
                    <a:pt x="31814" y="635"/>
                  </a:cubicBezTo>
                  <a:cubicBezTo>
                    <a:pt x="32343" y="846"/>
                    <a:pt x="33188" y="2114"/>
                    <a:pt x="33505" y="2114"/>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3"/>
            <p:cNvSpPr/>
            <p:nvPr/>
          </p:nvSpPr>
          <p:spPr>
            <a:xfrm>
              <a:off x="5010475" y="3409325"/>
              <a:ext cx="99450" cy="832575"/>
            </a:xfrm>
            <a:custGeom>
              <a:avLst/>
              <a:gdLst/>
              <a:ahLst/>
              <a:cxnLst/>
              <a:rect l="l" t="t" r="r" b="b"/>
              <a:pathLst>
                <a:path w="3978" h="33303" fill="none" extrusionOk="0">
                  <a:moveTo>
                    <a:pt x="1" y="1"/>
                  </a:moveTo>
                  <a:cubicBezTo>
                    <a:pt x="1" y="1"/>
                    <a:pt x="1691" y="2221"/>
                    <a:pt x="1797" y="2642"/>
                  </a:cubicBezTo>
                  <a:cubicBezTo>
                    <a:pt x="1903" y="3065"/>
                    <a:pt x="1797" y="8667"/>
                    <a:pt x="1797" y="8667"/>
                  </a:cubicBezTo>
                  <a:cubicBezTo>
                    <a:pt x="1797" y="8667"/>
                    <a:pt x="740" y="16806"/>
                    <a:pt x="952" y="17123"/>
                  </a:cubicBezTo>
                  <a:cubicBezTo>
                    <a:pt x="1163" y="17440"/>
                    <a:pt x="635" y="20716"/>
                    <a:pt x="1057" y="21244"/>
                  </a:cubicBezTo>
                  <a:cubicBezTo>
                    <a:pt x="1480" y="21773"/>
                    <a:pt x="1797" y="23571"/>
                    <a:pt x="1797" y="23571"/>
                  </a:cubicBezTo>
                  <a:cubicBezTo>
                    <a:pt x="1797" y="23571"/>
                    <a:pt x="2959" y="30757"/>
                    <a:pt x="3065" y="31603"/>
                  </a:cubicBezTo>
                  <a:cubicBezTo>
                    <a:pt x="3172" y="32448"/>
                    <a:pt x="3978" y="33302"/>
                    <a:pt x="3978" y="33302"/>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3"/>
            <p:cNvSpPr/>
            <p:nvPr/>
          </p:nvSpPr>
          <p:spPr>
            <a:xfrm>
              <a:off x="5401575" y="3375000"/>
              <a:ext cx="161200" cy="644725"/>
            </a:xfrm>
            <a:custGeom>
              <a:avLst/>
              <a:gdLst/>
              <a:ahLst/>
              <a:cxnLst/>
              <a:rect l="l" t="t" r="r" b="b"/>
              <a:pathLst>
                <a:path w="6448" h="25789" fill="none" extrusionOk="0">
                  <a:moveTo>
                    <a:pt x="106" y="0"/>
                  </a:moveTo>
                  <a:lnTo>
                    <a:pt x="106" y="1374"/>
                  </a:lnTo>
                  <a:cubicBezTo>
                    <a:pt x="106" y="1374"/>
                    <a:pt x="0" y="845"/>
                    <a:pt x="1585" y="5285"/>
                  </a:cubicBezTo>
                  <a:cubicBezTo>
                    <a:pt x="3172" y="9725"/>
                    <a:pt x="4862" y="16489"/>
                    <a:pt x="5391" y="16912"/>
                  </a:cubicBezTo>
                  <a:cubicBezTo>
                    <a:pt x="5919" y="17334"/>
                    <a:pt x="6025" y="18391"/>
                    <a:pt x="5708" y="18919"/>
                  </a:cubicBezTo>
                  <a:cubicBezTo>
                    <a:pt x="5391" y="19447"/>
                    <a:pt x="5285" y="19764"/>
                    <a:pt x="5179" y="20293"/>
                  </a:cubicBezTo>
                  <a:cubicBezTo>
                    <a:pt x="5074" y="20821"/>
                    <a:pt x="5074" y="21668"/>
                    <a:pt x="5074" y="21668"/>
                  </a:cubicBezTo>
                  <a:lnTo>
                    <a:pt x="6447" y="23464"/>
                  </a:lnTo>
                  <a:lnTo>
                    <a:pt x="5602" y="25049"/>
                  </a:lnTo>
                  <a:lnTo>
                    <a:pt x="5602" y="25789"/>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3"/>
            <p:cNvSpPr/>
            <p:nvPr/>
          </p:nvSpPr>
          <p:spPr>
            <a:xfrm>
              <a:off x="5710725" y="3306300"/>
              <a:ext cx="410925" cy="424450"/>
            </a:xfrm>
            <a:custGeom>
              <a:avLst/>
              <a:gdLst/>
              <a:ahLst/>
              <a:cxnLst/>
              <a:rect l="l" t="t" r="r" b="b"/>
              <a:pathLst>
                <a:path w="16437" h="16978" fill="none" extrusionOk="0">
                  <a:moveTo>
                    <a:pt x="846" y="1"/>
                  </a:moveTo>
                  <a:lnTo>
                    <a:pt x="0" y="2009"/>
                  </a:lnTo>
                  <a:lnTo>
                    <a:pt x="1480" y="2748"/>
                  </a:lnTo>
                  <a:lnTo>
                    <a:pt x="2644" y="3276"/>
                  </a:lnTo>
                  <a:lnTo>
                    <a:pt x="4863" y="4861"/>
                  </a:lnTo>
                  <a:lnTo>
                    <a:pt x="6659" y="7082"/>
                  </a:lnTo>
                  <a:cubicBezTo>
                    <a:pt x="6659" y="7082"/>
                    <a:pt x="6764" y="8667"/>
                    <a:pt x="8563" y="9618"/>
                  </a:cubicBezTo>
                  <a:cubicBezTo>
                    <a:pt x="10359" y="10569"/>
                    <a:pt x="12155" y="11627"/>
                    <a:pt x="12155" y="11627"/>
                  </a:cubicBezTo>
                  <a:cubicBezTo>
                    <a:pt x="12155" y="11627"/>
                    <a:pt x="12472" y="11944"/>
                    <a:pt x="12683" y="12578"/>
                  </a:cubicBezTo>
                  <a:cubicBezTo>
                    <a:pt x="12895" y="13212"/>
                    <a:pt x="13423" y="14269"/>
                    <a:pt x="13423" y="14269"/>
                  </a:cubicBezTo>
                  <a:cubicBezTo>
                    <a:pt x="13423" y="14269"/>
                    <a:pt x="14268" y="15220"/>
                    <a:pt x="14693" y="15854"/>
                  </a:cubicBezTo>
                  <a:cubicBezTo>
                    <a:pt x="15115" y="16488"/>
                    <a:pt x="16436" y="16978"/>
                    <a:pt x="16436" y="16978"/>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3"/>
            <p:cNvSpPr/>
            <p:nvPr/>
          </p:nvSpPr>
          <p:spPr>
            <a:xfrm>
              <a:off x="5560100" y="2991825"/>
              <a:ext cx="422775" cy="351500"/>
            </a:xfrm>
            <a:custGeom>
              <a:avLst/>
              <a:gdLst/>
              <a:ahLst/>
              <a:cxnLst/>
              <a:rect l="l" t="t" r="r" b="b"/>
              <a:pathLst>
                <a:path w="16911" h="14060" fill="none" extrusionOk="0">
                  <a:moveTo>
                    <a:pt x="106" y="14059"/>
                  </a:moveTo>
                  <a:cubicBezTo>
                    <a:pt x="106" y="14059"/>
                    <a:pt x="1" y="13108"/>
                    <a:pt x="106" y="12369"/>
                  </a:cubicBezTo>
                  <a:cubicBezTo>
                    <a:pt x="212" y="11629"/>
                    <a:pt x="952" y="11523"/>
                    <a:pt x="1480" y="11523"/>
                  </a:cubicBezTo>
                  <a:cubicBezTo>
                    <a:pt x="2008" y="11523"/>
                    <a:pt x="1586" y="10359"/>
                    <a:pt x="2220" y="10042"/>
                  </a:cubicBezTo>
                  <a:cubicBezTo>
                    <a:pt x="2854" y="9725"/>
                    <a:pt x="4016" y="8986"/>
                    <a:pt x="4544" y="8986"/>
                  </a:cubicBezTo>
                  <a:cubicBezTo>
                    <a:pt x="5072" y="8986"/>
                    <a:pt x="5389" y="7929"/>
                    <a:pt x="5389" y="7929"/>
                  </a:cubicBezTo>
                  <a:lnTo>
                    <a:pt x="7610" y="6344"/>
                  </a:lnTo>
                  <a:lnTo>
                    <a:pt x="8244" y="5391"/>
                  </a:lnTo>
                  <a:cubicBezTo>
                    <a:pt x="9723" y="5074"/>
                    <a:pt x="10780" y="4757"/>
                    <a:pt x="10780" y="4757"/>
                  </a:cubicBezTo>
                  <a:cubicBezTo>
                    <a:pt x="10780" y="4757"/>
                    <a:pt x="15642" y="1904"/>
                    <a:pt x="16910" y="1"/>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3"/>
            <p:cNvSpPr/>
            <p:nvPr/>
          </p:nvSpPr>
          <p:spPr>
            <a:xfrm>
              <a:off x="5343050" y="2212200"/>
              <a:ext cx="61125" cy="441500"/>
            </a:xfrm>
            <a:custGeom>
              <a:avLst/>
              <a:gdLst/>
              <a:ahLst/>
              <a:cxnLst/>
              <a:rect l="l" t="t" r="r" b="b"/>
              <a:pathLst>
                <a:path w="2445" h="17660" fill="none" extrusionOk="0">
                  <a:moveTo>
                    <a:pt x="0" y="1"/>
                  </a:moveTo>
                  <a:cubicBezTo>
                    <a:pt x="0" y="1"/>
                    <a:pt x="1917" y="16286"/>
                    <a:pt x="2445" y="17659"/>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3"/>
            <p:cNvSpPr/>
            <p:nvPr/>
          </p:nvSpPr>
          <p:spPr>
            <a:xfrm>
              <a:off x="5961700" y="1406500"/>
              <a:ext cx="803300" cy="631525"/>
            </a:xfrm>
            <a:custGeom>
              <a:avLst/>
              <a:gdLst/>
              <a:ahLst/>
              <a:cxnLst/>
              <a:rect l="l" t="t" r="r" b="b"/>
              <a:pathLst>
                <a:path w="32132" h="25261" fill="none" extrusionOk="0">
                  <a:moveTo>
                    <a:pt x="1" y="21244"/>
                  </a:moveTo>
                  <a:lnTo>
                    <a:pt x="212" y="24944"/>
                  </a:lnTo>
                  <a:cubicBezTo>
                    <a:pt x="212" y="24944"/>
                    <a:pt x="19448" y="19976"/>
                    <a:pt x="21141" y="19764"/>
                  </a:cubicBezTo>
                  <a:cubicBezTo>
                    <a:pt x="22831" y="19553"/>
                    <a:pt x="22831" y="20293"/>
                    <a:pt x="22831" y="20293"/>
                  </a:cubicBezTo>
                  <a:lnTo>
                    <a:pt x="23571" y="21138"/>
                  </a:lnTo>
                  <a:cubicBezTo>
                    <a:pt x="23571" y="21138"/>
                    <a:pt x="23465" y="21561"/>
                    <a:pt x="24099" y="21878"/>
                  </a:cubicBezTo>
                  <a:cubicBezTo>
                    <a:pt x="24733" y="22195"/>
                    <a:pt x="26212" y="23040"/>
                    <a:pt x="26212" y="23040"/>
                  </a:cubicBezTo>
                  <a:lnTo>
                    <a:pt x="29173" y="23568"/>
                  </a:lnTo>
                  <a:cubicBezTo>
                    <a:pt x="29173" y="23568"/>
                    <a:pt x="30654" y="25261"/>
                    <a:pt x="31393" y="24838"/>
                  </a:cubicBezTo>
                  <a:cubicBezTo>
                    <a:pt x="32131" y="24415"/>
                    <a:pt x="31182" y="24097"/>
                    <a:pt x="31182" y="23568"/>
                  </a:cubicBezTo>
                  <a:cubicBezTo>
                    <a:pt x="31182" y="23040"/>
                    <a:pt x="31499" y="22300"/>
                    <a:pt x="31499" y="22300"/>
                  </a:cubicBezTo>
                  <a:cubicBezTo>
                    <a:pt x="31499" y="22300"/>
                    <a:pt x="31182" y="17015"/>
                    <a:pt x="30758" y="16381"/>
                  </a:cubicBezTo>
                  <a:cubicBezTo>
                    <a:pt x="30335" y="15747"/>
                    <a:pt x="29807" y="13000"/>
                    <a:pt x="29807" y="13000"/>
                  </a:cubicBezTo>
                  <a:lnTo>
                    <a:pt x="29278" y="9934"/>
                  </a:lnTo>
                  <a:lnTo>
                    <a:pt x="28118" y="6130"/>
                  </a:lnTo>
                  <a:cubicBezTo>
                    <a:pt x="28118" y="6130"/>
                    <a:pt x="27590" y="3593"/>
                    <a:pt x="26637" y="2642"/>
                  </a:cubicBezTo>
                  <a:cubicBezTo>
                    <a:pt x="25686" y="1691"/>
                    <a:pt x="25158" y="0"/>
                    <a:pt x="25158" y="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3"/>
            <p:cNvSpPr/>
            <p:nvPr/>
          </p:nvSpPr>
          <p:spPr>
            <a:xfrm>
              <a:off x="5010475" y="2413250"/>
              <a:ext cx="1427650" cy="502000"/>
            </a:xfrm>
            <a:custGeom>
              <a:avLst/>
              <a:gdLst/>
              <a:ahLst/>
              <a:cxnLst/>
              <a:rect l="l" t="t" r="r" b="b"/>
              <a:pathLst>
                <a:path w="57106" h="20080" fill="none" extrusionOk="0">
                  <a:moveTo>
                    <a:pt x="1" y="19340"/>
                  </a:moveTo>
                  <a:cubicBezTo>
                    <a:pt x="1" y="19340"/>
                    <a:pt x="3065" y="20079"/>
                    <a:pt x="3488" y="20079"/>
                  </a:cubicBezTo>
                  <a:cubicBezTo>
                    <a:pt x="3912" y="20079"/>
                    <a:pt x="4969" y="19763"/>
                    <a:pt x="4969" y="19763"/>
                  </a:cubicBezTo>
                  <a:lnTo>
                    <a:pt x="5497" y="18812"/>
                  </a:lnTo>
                  <a:cubicBezTo>
                    <a:pt x="5497" y="18812"/>
                    <a:pt x="5497" y="18389"/>
                    <a:pt x="8033" y="17227"/>
                  </a:cubicBezTo>
                  <a:cubicBezTo>
                    <a:pt x="10571" y="16063"/>
                    <a:pt x="13531" y="14161"/>
                    <a:pt x="13531" y="14161"/>
                  </a:cubicBezTo>
                  <a:lnTo>
                    <a:pt x="14693" y="12787"/>
                  </a:lnTo>
                  <a:cubicBezTo>
                    <a:pt x="14905" y="12047"/>
                    <a:pt x="16067" y="12047"/>
                    <a:pt x="15855" y="11625"/>
                  </a:cubicBezTo>
                  <a:cubicBezTo>
                    <a:pt x="15644" y="11202"/>
                    <a:pt x="14482" y="9828"/>
                    <a:pt x="15222" y="9723"/>
                  </a:cubicBezTo>
                  <a:cubicBezTo>
                    <a:pt x="15961" y="9617"/>
                    <a:pt x="16912" y="9194"/>
                    <a:pt x="17018" y="9511"/>
                  </a:cubicBezTo>
                  <a:cubicBezTo>
                    <a:pt x="17123" y="9828"/>
                    <a:pt x="17969" y="9723"/>
                    <a:pt x="18814" y="10251"/>
                  </a:cubicBezTo>
                  <a:cubicBezTo>
                    <a:pt x="19659" y="10779"/>
                    <a:pt x="20082" y="11625"/>
                    <a:pt x="20082" y="11625"/>
                  </a:cubicBezTo>
                  <a:lnTo>
                    <a:pt x="22831" y="11625"/>
                  </a:lnTo>
                  <a:cubicBezTo>
                    <a:pt x="23556" y="11432"/>
                    <a:pt x="24301" y="11324"/>
                    <a:pt x="25050" y="11308"/>
                  </a:cubicBezTo>
                  <a:cubicBezTo>
                    <a:pt x="25050" y="11308"/>
                    <a:pt x="24627" y="10462"/>
                    <a:pt x="25261" y="10462"/>
                  </a:cubicBezTo>
                  <a:cubicBezTo>
                    <a:pt x="25895" y="10462"/>
                    <a:pt x="26423" y="9511"/>
                    <a:pt x="26848" y="10040"/>
                  </a:cubicBezTo>
                  <a:cubicBezTo>
                    <a:pt x="27271" y="10568"/>
                    <a:pt x="27059" y="11308"/>
                    <a:pt x="27059" y="11308"/>
                  </a:cubicBezTo>
                  <a:lnTo>
                    <a:pt x="28010" y="12364"/>
                  </a:lnTo>
                  <a:cubicBezTo>
                    <a:pt x="28010" y="12364"/>
                    <a:pt x="28010" y="14689"/>
                    <a:pt x="28750" y="15113"/>
                  </a:cubicBezTo>
                  <a:cubicBezTo>
                    <a:pt x="29490" y="15536"/>
                    <a:pt x="31497" y="17015"/>
                    <a:pt x="32025" y="17438"/>
                  </a:cubicBezTo>
                  <a:cubicBezTo>
                    <a:pt x="32554" y="17861"/>
                    <a:pt x="33295" y="19129"/>
                    <a:pt x="34035" y="19129"/>
                  </a:cubicBezTo>
                  <a:cubicBezTo>
                    <a:pt x="34774" y="19129"/>
                    <a:pt x="35937" y="19023"/>
                    <a:pt x="35937" y="19023"/>
                  </a:cubicBezTo>
                  <a:lnTo>
                    <a:pt x="36254" y="18389"/>
                  </a:lnTo>
                  <a:cubicBezTo>
                    <a:pt x="37205" y="18600"/>
                    <a:pt x="38474" y="17861"/>
                    <a:pt x="38474" y="17861"/>
                  </a:cubicBezTo>
                  <a:lnTo>
                    <a:pt x="40693" y="16698"/>
                  </a:lnTo>
                  <a:lnTo>
                    <a:pt x="41750" y="16064"/>
                  </a:lnTo>
                  <a:lnTo>
                    <a:pt x="41750" y="13632"/>
                  </a:lnTo>
                  <a:cubicBezTo>
                    <a:pt x="41750" y="13632"/>
                    <a:pt x="41222" y="12470"/>
                    <a:pt x="41750" y="12259"/>
                  </a:cubicBezTo>
                  <a:cubicBezTo>
                    <a:pt x="42278" y="12047"/>
                    <a:pt x="43674" y="8898"/>
                    <a:pt x="43590" y="8298"/>
                  </a:cubicBezTo>
                  <a:cubicBezTo>
                    <a:pt x="43504" y="7699"/>
                    <a:pt x="43845" y="6673"/>
                    <a:pt x="44187" y="6331"/>
                  </a:cubicBezTo>
                  <a:cubicBezTo>
                    <a:pt x="44530" y="5988"/>
                    <a:pt x="43504" y="6416"/>
                    <a:pt x="45129" y="5648"/>
                  </a:cubicBezTo>
                  <a:cubicBezTo>
                    <a:pt x="46754" y="4879"/>
                    <a:pt x="46669" y="5391"/>
                    <a:pt x="47097" y="4963"/>
                  </a:cubicBezTo>
                  <a:cubicBezTo>
                    <a:pt x="47525" y="4534"/>
                    <a:pt x="48465" y="3081"/>
                    <a:pt x="48636" y="2396"/>
                  </a:cubicBezTo>
                  <a:cubicBezTo>
                    <a:pt x="48807" y="1713"/>
                    <a:pt x="49236" y="1625"/>
                    <a:pt x="48893" y="1028"/>
                  </a:cubicBezTo>
                  <a:cubicBezTo>
                    <a:pt x="48551" y="428"/>
                    <a:pt x="48037" y="0"/>
                    <a:pt x="49150" y="685"/>
                  </a:cubicBezTo>
                  <a:cubicBezTo>
                    <a:pt x="50263" y="1372"/>
                    <a:pt x="50689" y="1627"/>
                    <a:pt x="51289" y="1798"/>
                  </a:cubicBezTo>
                  <a:cubicBezTo>
                    <a:pt x="51888" y="1969"/>
                    <a:pt x="52571" y="2226"/>
                    <a:pt x="52571" y="1798"/>
                  </a:cubicBezTo>
                  <a:cubicBezTo>
                    <a:pt x="52571" y="1370"/>
                    <a:pt x="52059" y="344"/>
                    <a:pt x="52571" y="344"/>
                  </a:cubicBezTo>
                  <a:cubicBezTo>
                    <a:pt x="53085" y="344"/>
                    <a:pt x="54369" y="1541"/>
                    <a:pt x="55309" y="1884"/>
                  </a:cubicBezTo>
                  <a:cubicBezTo>
                    <a:pt x="56251" y="2224"/>
                    <a:pt x="56005" y="3318"/>
                    <a:pt x="57106" y="3509"/>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3"/>
            <p:cNvSpPr/>
            <p:nvPr/>
          </p:nvSpPr>
          <p:spPr>
            <a:xfrm>
              <a:off x="5710675" y="2027200"/>
              <a:ext cx="199175" cy="695175"/>
            </a:xfrm>
            <a:custGeom>
              <a:avLst/>
              <a:gdLst/>
              <a:ahLst/>
              <a:cxnLst/>
              <a:rect l="l" t="t" r="r" b="b"/>
              <a:pathLst>
                <a:path w="7967" h="27807" fill="none" extrusionOk="0">
                  <a:moveTo>
                    <a:pt x="4296" y="1"/>
                  </a:moveTo>
                  <a:cubicBezTo>
                    <a:pt x="4296" y="1"/>
                    <a:pt x="5743" y="2010"/>
                    <a:pt x="5998" y="2182"/>
                  </a:cubicBezTo>
                  <a:cubicBezTo>
                    <a:pt x="6255" y="2353"/>
                    <a:pt x="6597" y="3721"/>
                    <a:pt x="6597" y="3721"/>
                  </a:cubicBezTo>
                  <a:cubicBezTo>
                    <a:pt x="6597" y="3721"/>
                    <a:pt x="6426" y="6373"/>
                    <a:pt x="7111" y="7228"/>
                  </a:cubicBezTo>
                  <a:cubicBezTo>
                    <a:pt x="7796" y="8082"/>
                    <a:pt x="7967" y="9795"/>
                    <a:pt x="7967" y="9795"/>
                  </a:cubicBezTo>
                  <a:cubicBezTo>
                    <a:pt x="7967" y="9795"/>
                    <a:pt x="7368" y="14500"/>
                    <a:pt x="7539" y="14928"/>
                  </a:cubicBezTo>
                  <a:cubicBezTo>
                    <a:pt x="7710" y="15355"/>
                    <a:pt x="7196" y="16125"/>
                    <a:pt x="7539" y="16810"/>
                  </a:cubicBezTo>
                  <a:cubicBezTo>
                    <a:pt x="7880" y="17493"/>
                    <a:pt x="6940" y="18007"/>
                    <a:pt x="6597" y="18521"/>
                  </a:cubicBezTo>
                  <a:cubicBezTo>
                    <a:pt x="6255" y="19035"/>
                    <a:pt x="6169" y="19718"/>
                    <a:pt x="5571" y="19718"/>
                  </a:cubicBezTo>
                  <a:cubicBezTo>
                    <a:pt x="5571" y="19718"/>
                    <a:pt x="3604" y="20574"/>
                    <a:pt x="3518" y="21259"/>
                  </a:cubicBezTo>
                  <a:cubicBezTo>
                    <a:pt x="3433" y="21942"/>
                    <a:pt x="3347" y="22456"/>
                    <a:pt x="3347" y="23141"/>
                  </a:cubicBezTo>
                  <a:cubicBezTo>
                    <a:pt x="3347" y="23824"/>
                    <a:pt x="3176" y="23911"/>
                    <a:pt x="3176" y="23911"/>
                  </a:cubicBezTo>
                  <a:lnTo>
                    <a:pt x="2320" y="23398"/>
                  </a:lnTo>
                  <a:lnTo>
                    <a:pt x="2063" y="24081"/>
                  </a:lnTo>
                  <a:lnTo>
                    <a:pt x="1977" y="25023"/>
                  </a:lnTo>
                  <a:cubicBezTo>
                    <a:pt x="1977" y="25023"/>
                    <a:pt x="3005" y="24166"/>
                    <a:pt x="1977" y="25622"/>
                  </a:cubicBezTo>
                  <a:cubicBezTo>
                    <a:pt x="951" y="27076"/>
                    <a:pt x="780" y="27590"/>
                    <a:pt x="780" y="27590"/>
                  </a:cubicBezTo>
                  <a:lnTo>
                    <a:pt x="0" y="27806"/>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3"/>
            <p:cNvSpPr/>
            <p:nvPr/>
          </p:nvSpPr>
          <p:spPr>
            <a:xfrm>
              <a:off x="5892700" y="2385400"/>
              <a:ext cx="218200" cy="177575"/>
            </a:xfrm>
            <a:custGeom>
              <a:avLst/>
              <a:gdLst/>
              <a:ahLst/>
              <a:cxnLst/>
              <a:rect l="l" t="t" r="r" b="b"/>
              <a:pathLst>
                <a:path w="8728" h="7103" fill="none" extrusionOk="0">
                  <a:moveTo>
                    <a:pt x="8727" y="7102"/>
                  </a:moveTo>
                  <a:cubicBezTo>
                    <a:pt x="8727" y="7102"/>
                    <a:pt x="8213" y="6160"/>
                    <a:pt x="8213" y="5477"/>
                  </a:cubicBezTo>
                  <a:cubicBezTo>
                    <a:pt x="8213" y="4792"/>
                    <a:pt x="7528" y="3082"/>
                    <a:pt x="7528" y="3082"/>
                  </a:cubicBezTo>
                  <a:lnTo>
                    <a:pt x="7102" y="1542"/>
                  </a:lnTo>
                  <a:cubicBezTo>
                    <a:pt x="7102" y="1542"/>
                    <a:pt x="6332" y="1883"/>
                    <a:pt x="5818" y="2140"/>
                  </a:cubicBezTo>
                  <a:cubicBezTo>
                    <a:pt x="5304" y="2398"/>
                    <a:pt x="4963" y="2996"/>
                    <a:pt x="4364" y="2910"/>
                  </a:cubicBezTo>
                  <a:cubicBezTo>
                    <a:pt x="3765" y="2825"/>
                    <a:pt x="2653" y="2482"/>
                    <a:pt x="2653" y="2482"/>
                  </a:cubicBezTo>
                  <a:lnTo>
                    <a:pt x="2140" y="1883"/>
                  </a:lnTo>
                  <a:cubicBezTo>
                    <a:pt x="2140" y="1883"/>
                    <a:pt x="1112" y="1626"/>
                    <a:pt x="1369" y="1028"/>
                  </a:cubicBezTo>
                  <a:cubicBezTo>
                    <a:pt x="1626" y="429"/>
                    <a:pt x="770" y="1"/>
                    <a:pt x="770" y="1"/>
                  </a:cubicBezTo>
                  <a:cubicBezTo>
                    <a:pt x="1" y="172"/>
                    <a:pt x="258" y="258"/>
                    <a:pt x="258" y="258"/>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3"/>
            <p:cNvSpPr/>
            <p:nvPr/>
          </p:nvSpPr>
          <p:spPr>
            <a:xfrm>
              <a:off x="6211425" y="2295550"/>
              <a:ext cx="363600" cy="149775"/>
            </a:xfrm>
            <a:custGeom>
              <a:avLst/>
              <a:gdLst/>
              <a:ahLst/>
              <a:cxnLst/>
              <a:rect l="l" t="t" r="r" b="b"/>
              <a:pathLst>
                <a:path w="14544" h="5991" fill="none" extrusionOk="0">
                  <a:moveTo>
                    <a:pt x="14544" y="5991"/>
                  </a:moveTo>
                  <a:cubicBezTo>
                    <a:pt x="14544" y="5991"/>
                    <a:pt x="13688" y="3937"/>
                    <a:pt x="13773" y="3167"/>
                  </a:cubicBezTo>
                  <a:cubicBezTo>
                    <a:pt x="13859" y="2396"/>
                    <a:pt x="13431" y="1456"/>
                    <a:pt x="13431" y="1456"/>
                  </a:cubicBezTo>
                  <a:lnTo>
                    <a:pt x="12491" y="172"/>
                  </a:lnTo>
                  <a:lnTo>
                    <a:pt x="10523" y="1"/>
                  </a:lnTo>
                  <a:lnTo>
                    <a:pt x="6929" y="943"/>
                  </a:lnTo>
                  <a:lnTo>
                    <a:pt x="3422" y="1542"/>
                  </a:lnTo>
                  <a:lnTo>
                    <a:pt x="1028" y="3595"/>
                  </a:lnTo>
                  <a:cubicBezTo>
                    <a:pt x="1028" y="3595"/>
                    <a:pt x="1" y="4535"/>
                    <a:pt x="429" y="522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3"/>
            <p:cNvSpPr/>
            <p:nvPr/>
          </p:nvSpPr>
          <p:spPr>
            <a:xfrm>
              <a:off x="6545050" y="1961950"/>
              <a:ext cx="81275" cy="385000"/>
            </a:xfrm>
            <a:custGeom>
              <a:avLst/>
              <a:gdLst/>
              <a:ahLst/>
              <a:cxnLst/>
              <a:rect l="l" t="t" r="r" b="b"/>
              <a:pathLst>
                <a:path w="3251" h="15400" fill="none" extrusionOk="0">
                  <a:moveTo>
                    <a:pt x="1968" y="0"/>
                  </a:moveTo>
                  <a:cubicBezTo>
                    <a:pt x="1968" y="0"/>
                    <a:pt x="0" y="1454"/>
                    <a:pt x="343" y="2053"/>
                  </a:cubicBezTo>
                  <a:cubicBezTo>
                    <a:pt x="685" y="2653"/>
                    <a:pt x="1026" y="3336"/>
                    <a:pt x="1026" y="3336"/>
                  </a:cubicBezTo>
                  <a:lnTo>
                    <a:pt x="940" y="4278"/>
                  </a:lnTo>
                  <a:lnTo>
                    <a:pt x="1283" y="5132"/>
                  </a:lnTo>
                  <a:lnTo>
                    <a:pt x="1366" y="6160"/>
                  </a:lnTo>
                  <a:lnTo>
                    <a:pt x="1623" y="7357"/>
                  </a:lnTo>
                  <a:lnTo>
                    <a:pt x="3250" y="8127"/>
                  </a:lnTo>
                  <a:lnTo>
                    <a:pt x="1366" y="13944"/>
                  </a:lnTo>
                  <a:lnTo>
                    <a:pt x="2651" y="15400"/>
                  </a:lnTo>
                  <a:lnTo>
                    <a:pt x="598" y="14971"/>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 name="Google Shape;565;p53"/>
          <p:cNvSpPr txBox="1"/>
          <p:nvPr/>
        </p:nvSpPr>
        <p:spPr>
          <a:xfrm>
            <a:off x="991354" y="1633913"/>
            <a:ext cx="1101900" cy="365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b="1">
                <a:solidFill>
                  <a:srgbClr val="434343"/>
                </a:solidFill>
                <a:latin typeface="Exo 2"/>
                <a:ea typeface="Exo 2"/>
                <a:cs typeface="Exo 2"/>
                <a:sym typeface="Exo 2"/>
              </a:rPr>
              <a:t>SEP 08</a:t>
            </a:r>
            <a:endParaRPr sz="1000" b="1">
              <a:solidFill>
                <a:srgbClr val="434343"/>
              </a:solidFill>
              <a:latin typeface="Exo 2"/>
              <a:ea typeface="Exo 2"/>
              <a:cs typeface="Exo 2"/>
              <a:sym typeface="Exo 2"/>
            </a:endParaRPr>
          </a:p>
        </p:txBody>
      </p:sp>
      <p:sp>
        <p:nvSpPr>
          <p:cNvPr id="566" name="Google Shape;566;p53"/>
          <p:cNvSpPr txBox="1"/>
          <p:nvPr/>
        </p:nvSpPr>
        <p:spPr>
          <a:xfrm>
            <a:off x="860254" y="2029913"/>
            <a:ext cx="1233000" cy="606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Mercury is the closest planet to the Sun</a:t>
            </a:r>
            <a:endParaRPr sz="1200">
              <a:solidFill>
                <a:srgbClr val="434343"/>
              </a:solidFill>
              <a:latin typeface="Roboto Condensed Light"/>
              <a:ea typeface="Roboto Condensed Light"/>
              <a:cs typeface="Roboto Condensed Light"/>
              <a:sym typeface="Roboto Condensed Light"/>
            </a:endParaRPr>
          </a:p>
        </p:txBody>
      </p:sp>
      <p:sp>
        <p:nvSpPr>
          <p:cNvPr id="567" name="Google Shape;567;p53"/>
          <p:cNvSpPr txBox="1"/>
          <p:nvPr/>
        </p:nvSpPr>
        <p:spPr>
          <a:xfrm>
            <a:off x="991354" y="2954626"/>
            <a:ext cx="1101900" cy="365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b="1">
                <a:solidFill>
                  <a:srgbClr val="434343"/>
                </a:solidFill>
                <a:latin typeface="Exo 2"/>
                <a:ea typeface="Exo 2"/>
                <a:cs typeface="Exo 2"/>
                <a:sym typeface="Exo 2"/>
              </a:rPr>
              <a:t>OCT 16</a:t>
            </a:r>
            <a:endParaRPr sz="1000" b="1">
              <a:solidFill>
                <a:srgbClr val="434343"/>
              </a:solidFill>
              <a:latin typeface="Exo 2"/>
              <a:ea typeface="Exo 2"/>
              <a:cs typeface="Exo 2"/>
              <a:sym typeface="Exo 2"/>
            </a:endParaRPr>
          </a:p>
        </p:txBody>
      </p:sp>
      <p:sp>
        <p:nvSpPr>
          <p:cNvPr id="568" name="Google Shape;568;p53"/>
          <p:cNvSpPr txBox="1"/>
          <p:nvPr/>
        </p:nvSpPr>
        <p:spPr>
          <a:xfrm>
            <a:off x="860254" y="3350626"/>
            <a:ext cx="1233000" cy="606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Despite being red, Mars is a cold place</a:t>
            </a:r>
            <a:endParaRPr sz="1200">
              <a:solidFill>
                <a:srgbClr val="434343"/>
              </a:solidFill>
              <a:latin typeface="Roboto Condensed Light"/>
              <a:ea typeface="Roboto Condensed Light"/>
              <a:cs typeface="Roboto Condensed Light"/>
              <a:sym typeface="Roboto Condensed Light"/>
            </a:endParaRPr>
          </a:p>
        </p:txBody>
      </p:sp>
      <p:sp>
        <p:nvSpPr>
          <p:cNvPr id="569" name="Google Shape;569;p53"/>
          <p:cNvSpPr txBox="1"/>
          <p:nvPr/>
        </p:nvSpPr>
        <p:spPr>
          <a:xfrm>
            <a:off x="7126779" y="3411826"/>
            <a:ext cx="1101900" cy="365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solidFill>
                  <a:srgbClr val="434343"/>
                </a:solidFill>
                <a:latin typeface="Exo 2"/>
                <a:ea typeface="Exo 2"/>
                <a:cs typeface="Exo 2"/>
                <a:sym typeface="Exo 2"/>
              </a:rPr>
              <a:t>DEC 10</a:t>
            </a:r>
            <a:endParaRPr sz="1000" b="1">
              <a:solidFill>
                <a:srgbClr val="434343"/>
              </a:solidFill>
              <a:latin typeface="Exo 2"/>
              <a:ea typeface="Exo 2"/>
              <a:cs typeface="Exo 2"/>
              <a:sym typeface="Exo 2"/>
            </a:endParaRPr>
          </a:p>
        </p:txBody>
      </p:sp>
      <p:sp>
        <p:nvSpPr>
          <p:cNvPr id="570" name="Google Shape;570;p53"/>
          <p:cNvSpPr txBox="1"/>
          <p:nvPr/>
        </p:nvSpPr>
        <p:spPr>
          <a:xfrm>
            <a:off x="7126779" y="3807826"/>
            <a:ext cx="1233000" cy="60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dirty="0">
                <a:solidFill>
                  <a:srgbClr val="434343"/>
                </a:solidFill>
                <a:latin typeface="Roboto Condensed Light"/>
                <a:ea typeface="Roboto Condensed Light"/>
                <a:cs typeface="Roboto Condensed Light"/>
                <a:sym typeface="Roboto Condensed Light"/>
              </a:rPr>
              <a:t>Jupiter is the biggest planet in our Solar System</a:t>
            </a:r>
            <a:endParaRPr sz="1200" dirty="0">
              <a:solidFill>
                <a:srgbClr val="434343"/>
              </a:solidFill>
              <a:latin typeface="Roboto Condensed Light"/>
              <a:ea typeface="Roboto Condensed Light"/>
              <a:cs typeface="Roboto Condensed Light"/>
              <a:sym typeface="Roboto Condensed Light"/>
            </a:endParaRPr>
          </a:p>
        </p:txBody>
      </p:sp>
      <p:sp>
        <p:nvSpPr>
          <p:cNvPr id="571" name="Google Shape;571;p53"/>
          <p:cNvSpPr txBox="1"/>
          <p:nvPr/>
        </p:nvSpPr>
        <p:spPr>
          <a:xfrm>
            <a:off x="7126779" y="2090025"/>
            <a:ext cx="1101900" cy="365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solidFill>
                  <a:srgbClr val="434343"/>
                </a:solidFill>
                <a:latin typeface="Exo 2"/>
                <a:ea typeface="Exo 2"/>
                <a:cs typeface="Exo 2"/>
                <a:sym typeface="Exo 2"/>
              </a:rPr>
              <a:t>NOV 29</a:t>
            </a:r>
            <a:endParaRPr sz="1000" b="1">
              <a:solidFill>
                <a:srgbClr val="434343"/>
              </a:solidFill>
              <a:latin typeface="Exo 2"/>
              <a:ea typeface="Exo 2"/>
              <a:cs typeface="Exo 2"/>
              <a:sym typeface="Exo 2"/>
            </a:endParaRPr>
          </a:p>
        </p:txBody>
      </p:sp>
      <p:sp>
        <p:nvSpPr>
          <p:cNvPr id="572" name="Google Shape;572;p53"/>
          <p:cNvSpPr txBox="1"/>
          <p:nvPr/>
        </p:nvSpPr>
        <p:spPr>
          <a:xfrm>
            <a:off x="7126779" y="2486025"/>
            <a:ext cx="1233000" cy="60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Saturn is composed of hydrogen</a:t>
            </a:r>
            <a:endParaRPr sz="1200">
              <a:solidFill>
                <a:srgbClr val="434343"/>
              </a:solidFill>
              <a:latin typeface="Roboto Condensed Light"/>
              <a:ea typeface="Roboto Condensed Light"/>
              <a:cs typeface="Roboto Condensed Light"/>
              <a:sym typeface="Roboto Condensed Light"/>
            </a:endParaRPr>
          </a:p>
        </p:txBody>
      </p:sp>
      <p:grpSp>
        <p:nvGrpSpPr>
          <p:cNvPr id="573" name="Google Shape;573;p53"/>
          <p:cNvGrpSpPr/>
          <p:nvPr/>
        </p:nvGrpSpPr>
        <p:grpSpPr>
          <a:xfrm>
            <a:off x="818200" y="1767000"/>
            <a:ext cx="2192475" cy="463200"/>
            <a:chOff x="818200" y="1767000"/>
            <a:chExt cx="2192475" cy="463200"/>
          </a:xfrm>
        </p:grpSpPr>
        <p:cxnSp>
          <p:nvCxnSpPr>
            <p:cNvPr id="574" name="Google Shape;574;p53"/>
            <p:cNvCxnSpPr/>
            <p:nvPr/>
          </p:nvCxnSpPr>
          <p:spPr>
            <a:xfrm rot="10800000">
              <a:off x="818200" y="1998600"/>
              <a:ext cx="1981800" cy="0"/>
            </a:xfrm>
            <a:prstGeom prst="straightConnector1">
              <a:avLst/>
            </a:prstGeom>
            <a:noFill/>
            <a:ln w="9525" cap="flat" cmpd="sng">
              <a:solidFill>
                <a:srgbClr val="434343"/>
              </a:solidFill>
              <a:prstDash val="solid"/>
              <a:round/>
              <a:headEnd type="none" w="med" len="med"/>
              <a:tailEnd type="none" w="med" len="med"/>
            </a:ln>
          </p:spPr>
        </p:cxnSp>
        <p:grpSp>
          <p:nvGrpSpPr>
            <p:cNvPr id="575" name="Google Shape;575;p53"/>
            <p:cNvGrpSpPr/>
            <p:nvPr/>
          </p:nvGrpSpPr>
          <p:grpSpPr>
            <a:xfrm>
              <a:off x="2528575" y="1767000"/>
              <a:ext cx="482100" cy="463200"/>
              <a:chOff x="2528575" y="1767000"/>
              <a:chExt cx="482100" cy="463200"/>
            </a:xfrm>
          </p:grpSpPr>
          <p:sp>
            <p:nvSpPr>
              <p:cNvPr id="576" name="Google Shape;576;p53"/>
              <p:cNvSpPr/>
              <p:nvPr/>
            </p:nvSpPr>
            <p:spPr>
              <a:xfrm>
                <a:off x="2528575" y="1767000"/>
                <a:ext cx="482100" cy="463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 name="Google Shape;577;p53"/>
              <p:cNvGrpSpPr/>
              <p:nvPr/>
            </p:nvGrpSpPr>
            <p:grpSpPr>
              <a:xfrm>
                <a:off x="2634720" y="1865174"/>
                <a:ext cx="269762" cy="266855"/>
                <a:chOff x="581525" y="3254850"/>
                <a:chExt cx="297750" cy="294575"/>
              </a:xfrm>
            </p:grpSpPr>
            <p:sp>
              <p:nvSpPr>
                <p:cNvPr id="578" name="Google Shape;578;p53"/>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3"/>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3"/>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1" name="Google Shape;581;p53"/>
          <p:cNvGrpSpPr/>
          <p:nvPr/>
        </p:nvGrpSpPr>
        <p:grpSpPr>
          <a:xfrm>
            <a:off x="886700" y="3085832"/>
            <a:ext cx="3145200" cy="463200"/>
            <a:chOff x="886700" y="3085832"/>
            <a:chExt cx="3145200" cy="463200"/>
          </a:xfrm>
        </p:grpSpPr>
        <p:sp>
          <p:nvSpPr>
            <p:cNvPr id="582" name="Google Shape;582;p53"/>
            <p:cNvSpPr/>
            <p:nvPr/>
          </p:nvSpPr>
          <p:spPr>
            <a:xfrm>
              <a:off x="3549800" y="3085832"/>
              <a:ext cx="482100" cy="463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3" name="Google Shape;583;p53"/>
            <p:cNvCxnSpPr>
              <a:stCxn id="582" idx="0"/>
            </p:cNvCxnSpPr>
            <p:nvPr/>
          </p:nvCxnSpPr>
          <p:spPr>
            <a:xfrm rot="10800000">
              <a:off x="886700" y="3317432"/>
              <a:ext cx="3145200" cy="0"/>
            </a:xfrm>
            <a:prstGeom prst="straightConnector1">
              <a:avLst/>
            </a:prstGeom>
            <a:noFill/>
            <a:ln w="9525" cap="flat" cmpd="sng">
              <a:solidFill>
                <a:srgbClr val="434343"/>
              </a:solidFill>
              <a:prstDash val="solid"/>
              <a:round/>
              <a:headEnd type="none" w="med" len="med"/>
              <a:tailEnd type="none" w="med" len="med"/>
            </a:ln>
          </p:spPr>
        </p:cxnSp>
        <p:grpSp>
          <p:nvGrpSpPr>
            <p:cNvPr id="584" name="Google Shape;584;p53"/>
            <p:cNvGrpSpPr/>
            <p:nvPr/>
          </p:nvGrpSpPr>
          <p:grpSpPr>
            <a:xfrm>
              <a:off x="3651969" y="3189456"/>
              <a:ext cx="271188" cy="269392"/>
              <a:chOff x="580725" y="3617925"/>
              <a:chExt cx="299325" cy="297375"/>
            </a:xfrm>
          </p:grpSpPr>
          <p:sp>
            <p:nvSpPr>
              <p:cNvPr id="585" name="Google Shape;585;p53"/>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3"/>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3"/>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3"/>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3"/>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0" name="Google Shape;590;p53"/>
          <p:cNvGrpSpPr/>
          <p:nvPr/>
        </p:nvGrpSpPr>
        <p:grpSpPr>
          <a:xfrm>
            <a:off x="5064800" y="2220132"/>
            <a:ext cx="3373800" cy="463200"/>
            <a:chOff x="5064800" y="2220132"/>
            <a:chExt cx="3373800" cy="463200"/>
          </a:xfrm>
        </p:grpSpPr>
        <p:sp>
          <p:nvSpPr>
            <p:cNvPr id="591" name="Google Shape;591;p53"/>
            <p:cNvSpPr/>
            <p:nvPr/>
          </p:nvSpPr>
          <p:spPr>
            <a:xfrm>
              <a:off x="5064800" y="2220132"/>
              <a:ext cx="482100" cy="463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2" name="Google Shape;592;p53"/>
            <p:cNvCxnSpPr>
              <a:endCxn id="591" idx="0"/>
            </p:cNvCxnSpPr>
            <p:nvPr/>
          </p:nvCxnSpPr>
          <p:spPr>
            <a:xfrm rot="10800000">
              <a:off x="5546900" y="2451732"/>
              <a:ext cx="2891700" cy="0"/>
            </a:xfrm>
            <a:prstGeom prst="straightConnector1">
              <a:avLst/>
            </a:prstGeom>
            <a:noFill/>
            <a:ln w="9525" cap="flat" cmpd="sng">
              <a:solidFill>
                <a:srgbClr val="434343"/>
              </a:solidFill>
              <a:prstDash val="solid"/>
              <a:round/>
              <a:headEnd type="none" w="med" len="med"/>
              <a:tailEnd type="none" w="med" len="med"/>
            </a:ln>
          </p:spPr>
        </p:cxnSp>
        <p:grpSp>
          <p:nvGrpSpPr>
            <p:cNvPr id="593" name="Google Shape;593;p53"/>
            <p:cNvGrpSpPr/>
            <p:nvPr/>
          </p:nvGrpSpPr>
          <p:grpSpPr>
            <a:xfrm>
              <a:off x="5187734" y="2318167"/>
              <a:ext cx="236217" cy="267150"/>
              <a:chOff x="2786075" y="3591800"/>
              <a:chExt cx="260725" cy="294900"/>
            </a:xfrm>
          </p:grpSpPr>
          <p:sp>
            <p:nvSpPr>
              <p:cNvPr id="594" name="Google Shape;594;p53"/>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3"/>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3"/>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3"/>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3"/>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9" name="Google Shape;599;p53"/>
          <p:cNvGrpSpPr/>
          <p:nvPr/>
        </p:nvGrpSpPr>
        <p:grpSpPr>
          <a:xfrm>
            <a:off x="5707300" y="3538982"/>
            <a:ext cx="2652475" cy="463200"/>
            <a:chOff x="5707300" y="3538982"/>
            <a:chExt cx="2652475" cy="463200"/>
          </a:xfrm>
        </p:grpSpPr>
        <p:sp>
          <p:nvSpPr>
            <p:cNvPr id="600" name="Google Shape;600;p53"/>
            <p:cNvSpPr/>
            <p:nvPr/>
          </p:nvSpPr>
          <p:spPr>
            <a:xfrm>
              <a:off x="5707300" y="3538982"/>
              <a:ext cx="482100" cy="463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1" name="Google Shape;601;p53"/>
            <p:cNvCxnSpPr/>
            <p:nvPr/>
          </p:nvCxnSpPr>
          <p:spPr>
            <a:xfrm rot="10800000">
              <a:off x="5945075" y="3770600"/>
              <a:ext cx="2414700" cy="0"/>
            </a:xfrm>
            <a:prstGeom prst="straightConnector1">
              <a:avLst/>
            </a:prstGeom>
            <a:noFill/>
            <a:ln w="9525" cap="flat" cmpd="sng">
              <a:solidFill>
                <a:srgbClr val="434343"/>
              </a:solidFill>
              <a:prstDash val="solid"/>
              <a:round/>
              <a:headEnd type="none" w="med" len="med"/>
              <a:tailEnd type="none" w="med" len="med"/>
            </a:ln>
          </p:spPr>
        </p:cxnSp>
        <p:grpSp>
          <p:nvGrpSpPr>
            <p:cNvPr id="602" name="Google Shape;602;p53"/>
            <p:cNvGrpSpPr/>
            <p:nvPr/>
          </p:nvGrpSpPr>
          <p:grpSpPr>
            <a:xfrm>
              <a:off x="5822740" y="3636994"/>
              <a:ext cx="251211" cy="267195"/>
              <a:chOff x="5364750" y="3235150"/>
              <a:chExt cx="277275" cy="294950"/>
            </a:xfrm>
          </p:grpSpPr>
          <p:sp>
            <p:nvSpPr>
              <p:cNvPr id="603" name="Google Shape;603;p53"/>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3"/>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3"/>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3"/>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3"/>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3"/>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3"/>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3"/>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22375" y="1447800"/>
            <a:ext cx="3589200" cy="315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434343"/>
                </a:solidFill>
                <a:latin typeface="Exo 2"/>
                <a:ea typeface="Exo 2"/>
                <a:cs typeface="Exo 2"/>
                <a:sym typeface="Exo 2"/>
              </a:rPr>
              <a:t>PHOTOS</a:t>
            </a:r>
            <a:endParaRPr>
              <a:solidFill>
                <a:srgbClr val="434343"/>
              </a:solidFill>
            </a:endParaRPr>
          </a:p>
          <a:p>
            <a:pPr marL="457200" lvl="0" indent="-298450" algn="l" rtl="0">
              <a:spcBef>
                <a:spcPts val="300"/>
              </a:spcBef>
              <a:spcAft>
                <a:spcPts val="0"/>
              </a:spcAft>
              <a:buSzPts val="1100"/>
              <a:buChar char="■"/>
            </a:pPr>
            <a:r>
              <a:rPr lang="en" sz="1100">
                <a:solidFill>
                  <a:srgbClr val="434343"/>
                </a:solidFill>
                <a:uFill>
                  <a:noFill/>
                </a:u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Woman using smartphone with hologram</a:t>
            </a:r>
            <a:endParaRPr sz="1100">
              <a:solidFill>
                <a:srgbClr val="434343"/>
              </a:solidFill>
            </a:endParaRPr>
          </a:p>
          <a:p>
            <a:pPr marL="457200" lvl="0" indent="-298450" algn="l" rtl="0">
              <a:spcBef>
                <a:spcPts val="0"/>
              </a:spcBef>
              <a:spcAft>
                <a:spcPts val="0"/>
              </a:spcAft>
              <a:buSzPts val="1100"/>
              <a:buChar char="■"/>
            </a:pPr>
            <a:r>
              <a:rPr lang="en" sz="1100">
                <a:solidFill>
                  <a:srgbClr val="434343"/>
                </a:solidFill>
                <a:uFill>
                  <a:noFill/>
                </a:uFil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Happy businesswoman looking at camera with holding pencil and diary</a:t>
            </a:r>
            <a:endParaRPr sz="1100">
              <a:solidFill>
                <a:srgbClr val="434343"/>
              </a:solidFill>
            </a:endParaRPr>
          </a:p>
          <a:p>
            <a:pPr marL="457200" lvl="0" indent="-298450" algn="l" rtl="0">
              <a:spcBef>
                <a:spcPts val="0"/>
              </a:spcBef>
              <a:spcAft>
                <a:spcPts val="0"/>
              </a:spcAft>
              <a:buSzPts val="1100"/>
              <a:buChar char="■"/>
            </a:pPr>
            <a:r>
              <a:rPr lang="en" sz="1100">
                <a:solidFill>
                  <a:srgbClr val="434343"/>
                </a:solidFill>
                <a:uFill>
                  <a:noFill/>
                </a:uFil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Portrait of smiling man holding digital tablet looking at camera</a:t>
            </a:r>
            <a:endParaRPr sz="1100">
              <a:solidFill>
                <a:srgbClr val="434343"/>
              </a:solidFill>
            </a:endParaRPr>
          </a:p>
          <a:p>
            <a:pPr marL="457200" lvl="0" indent="-298450" algn="l" rtl="0">
              <a:spcBef>
                <a:spcPts val="0"/>
              </a:spcBef>
              <a:spcAft>
                <a:spcPts val="0"/>
              </a:spcAft>
              <a:buSzPts val="1100"/>
              <a:buChar char="■"/>
            </a:pPr>
            <a:r>
              <a:rPr lang="en" sz="1100">
                <a:solidFill>
                  <a:srgbClr val="434343"/>
                </a:solidFill>
                <a:uFill>
                  <a:noFill/>
                </a:uFill>
                <a:hlinkClick r:id="rId6">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Smiling bearded man holding disposable coffee cup while opening door</a:t>
            </a:r>
            <a:endParaRPr sz="1100">
              <a:solidFill>
                <a:srgbClr val="434343"/>
              </a:solidFill>
            </a:endParaRPr>
          </a:p>
          <a:p>
            <a:pPr marL="457200" lvl="0" indent="-298450" algn="l" rtl="0">
              <a:spcBef>
                <a:spcPts val="0"/>
              </a:spcBef>
              <a:spcAft>
                <a:spcPts val="0"/>
              </a:spcAft>
              <a:buSzPts val="1100"/>
              <a:buChar char="■"/>
            </a:pPr>
            <a:r>
              <a:rPr lang="en" sz="1100">
                <a:solidFill>
                  <a:srgbClr val="434343"/>
                </a:solidFill>
                <a:uFill>
                  <a:noFill/>
                </a:uFill>
                <a:hlinkClick r:id="rId7">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Portrait of pretty woman holding laptop looking at camera</a:t>
            </a:r>
            <a:endParaRPr sz="1100">
              <a:solidFill>
                <a:srgbClr val="434343"/>
              </a:solidFill>
            </a:endParaRPr>
          </a:p>
          <a:p>
            <a:pPr marL="457200" lvl="0" indent="-298450" algn="l" rtl="0">
              <a:spcBef>
                <a:spcPts val="0"/>
              </a:spcBef>
              <a:spcAft>
                <a:spcPts val="0"/>
              </a:spcAft>
              <a:buSzPts val="1100"/>
              <a:buChar char="■"/>
            </a:pPr>
            <a:r>
              <a:rPr lang="en" sz="1100">
                <a:solidFill>
                  <a:srgbClr val="434343"/>
                </a:solidFill>
                <a:uFill>
                  <a:noFill/>
                </a:uFill>
                <a:hlinkClick r:id="rId8">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Motherboard with optical fiber</a:t>
            </a:r>
            <a:endParaRPr sz="1100"/>
          </a:p>
          <a:p>
            <a:pPr marL="457200" lvl="0" indent="-292100" algn="l" rtl="0">
              <a:spcBef>
                <a:spcPts val="300"/>
              </a:spcBef>
              <a:spcAft>
                <a:spcPts val="0"/>
              </a:spcAft>
              <a:buClr>
                <a:schemeClr val="hlink"/>
              </a:buClr>
              <a:buSzPts val="1000"/>
              <a:buChar char="■"/>
            </a:pPr>
            <a:r>
              <a:rPr lang="en" sz="1100">
                <a:solidFill>
                  <a:schemeClr val="hlink"/>
                </a:solidFill>
                <a:uFill>
                  <a:noFill/>
                </a:uFill>
                <a:hlinkClick r:id="rId9"/>
              </a:rPr>
              <a:t>Futuristic technology screen interface</a:t>
            </a:r>
            <a:endParaRPr sz="1100">
              <a:solidFill>
                <a:schemeClr val="hlink"/>
              </a:solidFill>
            </a:endParaRPr>
          </a:p>
          <a:p>
            <a:pPr marL="457200" lvl="0" indent="-292100" algn="l" rtl="0">
              <a:spcBef>
                <a:spcPts val="300"/>
              </a:spcBef>
              <a:spcAft>
                <a:spcPts val="0"/>
              </a:spcAft>
              <a:buClr>
                <a:schemeClr val="hlink"/>
              </a:buClr>
              <a:buSzPts val="1000"/>
              <a:buChar char="■"/>
            </a:pPr>
            <a:r>
              <a:rPr lang="en" sz="1100">
                <a:solidFill>
                  <a:schemeClr val="hlink"/>
                </a:solidFill>
                <a:uFill>
                  <a:noFill/>
                </a:uFill>
                <a:hlinkClick r:id="rId10"/>
              </a:rPr>
              <a:t>Front view of businessman holding high tech tablet</a:t>
            </a:r>
            <a:endParaRPr sz="1100">
              <a:solidFill>
                <a:schemeClr val="hlink"/>
              </a:solidFill>
            </a:endParaRPr>
          </a:p>
          <a:p>
            <a:pPr marL="457200" lvl="0" indent="-292100" algn="l" rtl="0">
              <a:spcBef>
                <a:spcPts val="300"/>
              </a:spcBef>
              <a:spcAft>
                <a:spcPts val="0"/>
              </a:spcAft>
              <a:buClr>
                <a:schemeClr val="hlink"/>
              </a:buClr>
              <a:buSzPts val="1000"/>
              <a:buChar char="■"/>
            </a:pPr>
            <a:r>
              <a:rPr lang="en" sz="1100">
                <a:solidFill>
                  <a:schemeClr val="hlink"/>
                </a:solidFill>
                <a:uFill>
                  <a:noFill/>
                </a:uFill>
                <a:hlinkClick r:id="rId11"/>
              </a:rPr>
              <a:t>Businessman holding the newspaper and smiling</a:t>
            </a:r>
            <a:endParaRPr sz="1100">
              <a:solidFill>
                <a:schemeClr val="hlink"/>
              </a:solidFill>
            </a:endParaRPr>
          </a:p>
          <a:p>
            <a:pPr marL="457200" lvl="0" indent="-292100" algn="l" rtl="0">
              <a:spcBef>
                <a:spcPts val="300"/>
              </a:spcBef>
              <a:spcAft>
                <a:spcPts val="0"/>
              </a:spcAft>
              <a:buClr>
                <a:schemeClr val="hlink"/>
              </a:buClr>
              <a:buSzPts val="1000"/>
              <a:buChar char="■"/>
            </a:pPr>
            <a:r>
              <a:rPr lang="en" sz="1100">
                <a:solidFill>
                  <a:schemeClr val="hlink"/>
                </a:solidFill>
                <a:uFill>
                  <a:noFill/>
                </a:uFill>
                <a:hlinkClick r:id="rId12"/>
              </a:rPr>
              <a:t>Multiracial group of cheerful coworkers</a:t>
            </a:r>
            <a:endParaRPr sz="1100"/>
          </a:p>
        </p:txBody>
      </p:sp>
      <p:sp>
        <p:nvSpPr>
          <p:cNvPr id="683" name="Google Shape;683;p5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684" name="Google Shape;684;p57"/>
          <p:cNvSpPr txBox="1">
            <a:spLocks noGrp="1"/>
          </p:cNvSpPr>
          <p:nvPr>
            <p:ph type="body" idx="2"/>
          </p:nvPr>
        </p:nvSpPr>
        <p:spPr>
          <a:xfrm>
            <a:off x="4832400" y="1447800"/>
            <a:ext cx="3589200" cy="3156300"/>
          </a:xfrm>
          <a:prstGeom prst="rect">
            <a:avLst/>
          </a:prstGeom>
        </p:spPr>
        <p:txBody>
          <a:bodyPr spcFirstLastPara="1" wrap="square" lIns="91425" tIns="91425" rIns="91425" bIns="91425" anchor="t" anchorCtr="0">
            <a:noAutofit/>
          </a:bodyPr>
          <a:lstStyle/>
          <a:p>
            <a:pPr marL="457200" lvl="0" indent="-298450" algn="l" rtl="0">
              <a:spcBef>
                <a:spcPts val="300"/>
              </a:spcBef>
              <a:spcAft>
                <a:spcPts val="0"/>
              </a:spcAft>
              <a:buSzPts val="1100"/>
              <a:buChar char="■"/>
            </a:pPr>
            <a:r>
              <a:rPr lang="en" sz="1100">
                <a:solidFill>
                  <a:schemeClr val="hlink"/>
                </a:solidFill>
                <a:uFill>
                  <a:noFill/>
                </a:uFill>
                <a:hlinkClick r:id="rId13"/>
              </a:rPr>
              <a:t>Happy young couple exchanging love messages</a:t>
            </a:r>
            <a:endParaRPr sz="1100">
              <a:solidFill>
                <a:schemeClr val="hlink"/>
              </a:solidFill>
            </a:endParaRPr>
          </a:p>
          <a:p>
            <a:pPr marL="457200" lvl="0" indent="-298450" algn="l" rtl="0">
              <a:spcBef>
                <a:spcPts val="0"/>
              </a:spcBef>
              <a:spcAft>
                <a:spcPts val="0"/>
              </a:spcAft>
              <a:buSzPts val="1100"/>
              <a:buChar char="■"/>
            </a:pPr>
            <a:r>
              <a:rPr lang="en" sz="1100">
                <a:solidFill>
                  <a:schemeClr val="hlink"/>
                </a:solidFill>
                <a:uFill>
                  <a:noFill/>
                </a:uFill>
                <a:hlinkClick r:id="rId14"/>
              </a:rPr>
              <a:t>Smiling business people team sitting around the table in the meeting</a:t>
            </a:r>
            <a:endParaRPr/>
          </a:p>
          <a:p>
            <a:pPr marL="0" lvl="0" indent="0" algn="l" rtl="0">
              <a:spcBef>
                <a:spcPts val="1000"/>
              </a:spcBef>
              <a:spcAft>
                <a:spcPts val="0"/>
              </a:spcAft>
              <a:buNone/>
            </a:pPr>
            <a:r>
              <a:rPr lang="en" b="1">
                <a:solidFill>
                  <a:schemeClr val="hlink"/>
                </a:solidFill>
                <a:latin typeface="Exo 2"/>
                <a:ea typeface="Exo 2"/>
                <a:cs typeface="Exo 2"/>
                <a:sym typeface="Exo 2"/>
              </a:rPr>
              <a:t>VECTORS</a:t>
            </a:r>
            <a:endParaRPr b="1">
              <a:solidFill>
                <a:schemeClr val="hlink"/>
              </a:solidFill>
              <a:latin typeface="Exo 2"/>
              <a:ea typeface="Exo 2"/>
              <a:cs typeface="Exo 2"/>
              <a:sym typeface="Exo 2"/>
            </a:endParaRPr>
          </a:p>
          <a:p>
            <a:pPr marL="457200" lvl="0" indent="-298450" algn="l" rtl="0">
              <a:lnSpc>
                <a:spcPct val="100000"/>
              </a:lnSpc>
              <a:spcBef>
                <a:spcPts val="300"/>
              </a:spcBef>
              <a:spcAft>
                <a:spcPts val="0"/>
              </a:spcAft>
              <a:buClr>
                <a:schemeClr val="hlink"/>
              </a:buClr>
              <a:buSzPts val="1100"/>
              <a:buChar char="■"/>
            </a:pPr>
            <a:r>
              <a:rPr lang="en" sz="1100">
                <a:solidFill>
                  <a:schemeClr val="hlink"/>
                </a:solidFill>
                <a:uFill>
                  <a:noFill/>
                </a:uFill>
                <a:hlinkClick r:id="rId15"/>
              </a:rPr>
              <a:t>Technology background with gradient colors</a:t>
            </a:r>
            <a:endParaRPr sz="1100">
              <a:solidFill>
                <a:schemeClr val="hlink"/>
              </a:solidFill>
            </a:endParaRPr>
          </a:p>
          <a:p>
            <a:pPr marL="457200" lvl="0" indent="-298450" algn="l" rtl="0">
              <a:lnSpc>
                <a:spcPct val="100000"/>
              </a:lnSpc>
              <a:spcBef>
                <a:spcPts val="0"/>
              </a:spcBef>
              <a:spcAft>
                <a:spcPts val="0"/>
              </a:spcAft>
              <a:buClr>
                <a:schemeClr val="hlink"/>
              </a:buClr>
              <a:buSzPts val="1100"/>
              <a:buChar char="■"/>
            </a:pPr>
            <a:r>
              <a:rPr lang="en" sz="1100">
                <a:solidFill>
                  <a:schemeClr val="hlink"/>
                </a:solidFill>
                <a:uFill>
                  <a:noFill/>
                </a:uFill>
                <a:hlinkClick r:id="rId16"/>
              </a:rPr>
              <a:t>Blue 5g concept background</a:t>
            </a:r>
            <a:endParaRPr sz="1100">
              <a:solidFill>
                <a:schemeClr val="hlink"/>
              </a:solidFill>
            </a:endParaRPr>
          </a:p>
          <a:p>
            <a:pPr marL="457200" lvl="0" indent="-298450" algn="l" rtl="0">
              <a:lnSpc>
                <a:spcPct val="200000"/>
              </a:lnSpc>
              <a:spcBef>
                <a:spcPts val="0"/>
              </a:spcBef>
              <a:spcAft>
                <a:spcPts val="0"/>
              </a:spcAft>
              <a:buClr>
                <a:schemeClr val="hlink"/>
              </a:buClr>
              <a:buSzPts val="1100"/>
              <a:buChar char="■"/>
            </a:pPr>
            <a:r>
              <a:rPr lang="en" sz="1100">
                <a:solidFill>
                  <a:schemeClr val="hlink"/>
                </a:solidFill>
                <a:uFill>
                  <a:noFill/>
                </a:uFill>
                <a:hlinkClick r:id="rId17"/>
              </a:rPr>
              <a:t>Abstract landing pages with technology devices</a:t>
            </a:r>
            <a:endParaRPr b="1">
              <a:solidFill>
                <a:schemeClr val="hlink"/>
              </a:solidFill>
              <a:latin typeface="Exo 2"/>
              <a:ea typeface="Exo 2"/>
              <a:cs typeface="Exo 2"/>
              <a:sym typeface="Exo 2"/>
            </a:endParaRPr>
          </a:p>
          <a:p>
            <a:pPr marL="0" lvl="0" indent="0" algn="l" rtl="0">
              <a:spcBef>
                <a:spcPts val="1000"/>
              </a:spcBef>
              <a:spcAft>
                <a:spcPts val="0"/>
              </a:spcAft>
              <a:buNone/>
            </a:pPr>
            <a:r>
              <a:rPr lang="en" b="1">
                <a:solidFill>
                  <a:schemeClr val="hlink"/>
                </a:solidFill>
                <a:latin typeface="Exo 2"/>
                <a:ea typeface="Exo 2"/>
                <a:cs typeface="Exo 2"/>
                <a:sym typeface="Exo 2"/>
              </a:rPr>
              <a:t>PREMIUM ICONS</a:t>
            </a:r>
            <a:endParaRPr b="1">
              <a:solidFill>
                <a:schemeClr val="hlink"/>
              </a:solidFill>
              <a:latin typeface="Exo 2"/>
              <a:ea typeface="Exo 2"/>
              <a:cs typeface="Exo 2"/>
              <a:sym typeface="Exo 2"/>
            </a:endParaRPr>
          </a:p>
          <a:p>
            <a:pPr marL="457200" lvl="0" indent="-298450" algn="l" rtl="0">
              <a:lnSpc>
                <a:spcPct val="100000"/>
              </a:lnSpc>
              <a:spcBef>
                <a:spcPts val="0"/>
              </a:spcBef>
              <a:spcAft>
                <a:spcPts val="0"/>
              </a:spcAft>
              <a:buClr>
                <a:schemeClr val="hlink"/>
              </a:buClr>
              <a:buSzPts val="1100"/>
              <a:buChar char="■"/>
            </a:pPr>
            <a:r>
              <a:rPr lang="en" sz="1100">
                <a:solidFill>
                  <a:schemeClr val="hlink"/>
                </a:solidFill>
                <a:uFill>
                  <a:noFill/>
                </a:uFill>
                <a:hlinkClick r:id="rId18"/>
              </a:rPr>
              <a:t>Big Data Icon pack</a:t>
            </a:r>
            <a:endParaRPr b="1">
              <a:latin typeface="Exo 2"/>
              <a:ea typeface="Exo 2"/>
              <a:cs typeface="Exo 2"/>
              <a:sym typeface="Exo 2"/>
            </a:endParaRPr>
          </a:p>
          <a:p>
            <a:pPr marL="0" lvl="0" indent="0" algn="l" rtl="0">
              <a:spcBef>
                <a:spcPts val="1000"/>
              </a:spcBef>
              <a:spcAft>
                <a:spcPts val="0"/>
              </a:spcAft>
              <a:buNone/>
            </a:pPr>
            <a:r>
              <a:rPr lang="en" b="1">
                <a:solidFill>
                  <a:schemeClr val="hlink"/>
                </a:solidFill>
                <a:latin typeface="Exo 2"/>
                <a:ea typeface="Exo 2"/>
                <a:cs typeface="Exo 2"/>
                <a:sym typeface="Exo 2"/>
              </a:rPr>
              <a:t>PREMIUM PHOTOS</a:t>
            </a:r>
            <a:endParaRPr b="1">
              <a:solidFill>
                <a:schemeClr val="hlink"/>
              </a:solidFill>
              <a:latin typeface="Exo 2"/>
              <a:ea typeface="Exo 2"/>
              <a:cs typeface="Exo 2"/>
              <a:sym typeface="Exo 2"/>
            </a:endParaRPr>
          </a:p>
          <a:p>
            <a:pPr marL="457200" lvl="0" indent="-298450" algn="l" rtl="0">
              <a:lnSpc>
                <a:spcPct val="100000"/>
              </a:lnSpc>
              <a:spcBef>
                <a:spcPts val="0"/>
              </a:spcBef>
              <a:spcAft>
                <a:spcPts val="0"/>
              </a:spcAft>
              <a:buClr>
                <a:schemeClr val="hlink"/>
              </a:buClr>
              <a:buSzPts val="1100"/>
              <a:buChar char="■"/>
            </a:pPr>
            <a:r>
              <a:rPr lang="en" sz="1100">
                <a:solidFill>
                  <a:schemeClr val="hlink"/>
                </a:solidFill>
                <a:uFill>
                  <a:noFill/>
                </a:uFill>
                <a:hlinkClick r:id="rId19"/>
              </a:rPr>
              <a:t>Short haired business woman laughing</a:t>
            </a:r>
            <a:endParaRPr b="1">
              <a:latin typeface="Exo 2"/>
              <a:ea typeface="Exo 2"/>
              <a:cs typeface="Exo 2"/>
              <a:sym typeface="Exo 2"/>
            </a:endParaRPr>
          </a:p>
          <a:p>
            <a:pPr marL="0" lvl="0" indent="0" algn="l" rtl="0">
              <a:lnSpc>
                <a:spcPct val="100000"/>
              </a:lnSpc>
              <a:spcBef>
                <a:spcPts val="1000"/>
              </a:spcBef>
              <a:spcAft>
                <a:spcPts val="1000"/>
              </a:spcAft>
              <a:buNone/>
            </a:pPr>
            <a:endParaRPr b="1">
              <a:latin typeface="Exo 2"/>
              <a:ea typeface="Exo 2"/>
              <a:cs typeface="Exo 2"/>
              <a:sym typeface="Exo 2"/>
            </a:endParaRPr>
          </a:p>
        </p:txBody>
      </p:sp>
      <p:sp>
        <p:nvSpPr>
          <p:cNvPr id="685" name="Google Shape;685;p57"/>
          <p:cNvSpPr txBox="1">
            <a:spLocks noGrp="1"/>
          </p:cNvSpPr>
          <p:nvPr>
            <p:ph type="subTitle" idx="3"/>
          </p:nvPr>
        </p:nvSpPr>
        <p:spPr>
          <a:xfrm>
            <a:off x="723900" y="952500"/>
            <a:ext cx="7699200" cy="399900"/>
          </a:xfrm>
          <a:prstGeom prst="rect">
            <a:avLst/>
          </a:prstGeom>
        </p:spPr>
        <p:txBody>
          <a:bodyPr spcFirstLastPara="1" wrap="square" lIns="91425" tIns="91425" rIns="91425" bIns="91425" anchor="t" anchorCtr="0">
            <a:noAutofit/>
          </a:bodyPr>
          <a:lstStyle/>
          <a:p>
            <a:pPr marL="0" lvl="0" indent="0" algn="l" rtl="0">
              <a:spcBef>
                <a:spcPts val="300"/>
              </a:spcBef>
              <a:spcAft>
                <a:spcPts val="0"/>
              </a:spcAft>
              <a:buNone/>
            </a:pPr>
            <a:r>
              <a:rPr lang="en"/>
              <a:t>Did you like the resources on this template? Get them for free at our other websites.</a:t>
            </a: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6"/>
          <p:cNvSpPr txBox="1">
            <a:spLocks noGrp="1"/>
          </p:cNvSpPr>
          <p:nvPr>
            <p:ph type="ctrTitle"/>
          </p:nvPr>
        </p:nvSpPr>
        <p:spPr>
          <a:xfrm flipH="1">
            <a:off x="1147650" y="3212150"/>
            <a:ext cx="5005500" cy="1022100"/>
          </a:xfrm>
          <a:prstGeom prst="rect">
            <a:avLst/>
          </a:prstGeom>
        </p:spPr>
        <p:txBody>
          <a:bodyPr spcFirstLastPara="1" wrap="square" lIns="91425" tIns="91425" rIns="91425" bIns="91425" anchor="ctr" anchorCtr="0">
            <a:noAutofit/>
          </a:bodyPr>
          <a:lstStyle/>
          <a:p>
            <a:r>
              <a:rPr lang="en" dirty="0" smtClean="0"/>
              <a:t>Contexte général</a:t>
            </a:r>
            <a:endParaRPr dirty="0"/>
          </a:p>
        </p:txBody>
      </p:sp>
      <p:sp>
        <p:nvSpPr>
          <p:cNvPr id="192" name="Google Shape;192;p36"/>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193" name="Google Shape;193;p36"/>
          <p:cNvSpPr txBox="1">
            <a:spLocks noGrp="1"/>
          </p:cNvSpPr>
          <p:nvPr>
            <p:ph type="subTitle" idx="1"/>
          </p:nvPr>
        </p:nvSpPr>
        <p:spPr>
          <a:xfrm>
            <a:off x="1147575" y="428295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enter here the subtitle if you need it</a:t>
            </a:r>
            <a:endParaRPr dirty="0"/>
          </a:p>
        </p:txBody>
      </p:sp>
      <p:cxnSp>
        <p:nvCxnSpPr>
          <p:cNvPr id="194" name="Google Shape;194;p36"/>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1000"/>
                                        <p:tgtEl>
                                          <p:spTgt spid="194"/>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2"/>
                                        </p:tgtEl>
                                        <p:attrNameLst>
                                          <p:attrName>style.visibility</p:attrName>
                                        </p:attrNameLst>
                                      </p:cBhvr>
                                      <p:to>
                                        <p:strVal val="visible"/>
                                      </p:to>
                                    </p:set>
                                    <p:animEffect transition="in" filter="fade">
                                      <p:cBhvr>
                                        <p:cTn id="11"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22374" y="1447800"/>
            <a:ext cx="7907275" cy="315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dirty="0">
                <a:solidFill>
                  <a:srgbClr val="434343"/>
                </a:solidFill>
                <a:latin typeface="Exo 2"/>
                <a:ea typeface="Exo 2"/>
                <a:cs typeface="Exo 2"/>
                <a:sym typeface="Exo 2"/>
              </a:rPr>
              <a:t>PHOTOS</a:t>
            </a:r>
            <a:endParaRPr dirty="0">
              <a:solidFill>
                <a:srgbClr val="434343"/>
              </a:solidFill>
            </a:endParaRPr>
          </a:p>
          <a:p>
            <a:pPr marL="457200" lvl="0" indent="-298450" algn="l" rtl="0">
              <a:spcBef>
                <a:spcPts val="300"/>
              </a:spcBef>
              <a:spcAft>
                <a:spcPts val="0"/>
              </a:spcAft>
              <a:buSzPts val="1100"/>
              <a:buChar char="■"/>
            </a:pPr>
            <a:r>
              <a:rPr lang="en" sz="1100" dirty="0">
                <a:solidFill>
                  <a:srgbClr val="434343"/>
                </a:solidFill>
                <a:uFill>
                  <a:noFill/>
                </a:u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Woman using smartphone with hologram</a:t>
            </a:r>
            <a:endParaRPr sz="1100" dirty="0">
              <a:solidFill>
                <a:srgbClr val="434343"/>
              </a:solidFill>
            </a:endParaRPr>
          </a:p>
          <a:p>
            <a:pPr marL="457200" lvl="0" indent="-298450" algn="l" rtl="0">
              <a:spcBef>
                <a:spcPts val="0"/>
              </a:spcBef>
              <a:spcAft>
                <a:spcPts val="0"/>
              </a:spcAft>
              <a:buSzPts val="1100"/>
              <a:buChar char="■"/>
            </a:pPr>
            <a:r>
              <a:rPr lang="en" sz="1100" dirty="0">
                <a:solidFill>
                  <a:srgbClr val="434343"/>
                </a:solidFill>
                <a:uFill>
                  <a:noFill/>
                </a:uFil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Happy businesswoman looking at camera with holding pencil and diary</a:t>
            </a:r>
            <a:endParaRPr sz="1100" dirty="0">
              <a:solidFill>
                <a:srgbClr val="434343"/>
              </a:solidFill>
            </a:endParaRPr>
          </a:p>
          <a:p>
            <a:pPr marL="457200" lvl="0" indent="-298450" algn="l" rtl="0">
              <a:spcBef>
                <a:spcPts val="0"/>
              </a:spcBef>
              <a:spcAft>
                <a:spcPts val="0"/>
              </a:spcAft>
              <a:buSzPts val="1100"/>
              <a:buChar char="■"/>
            </a:pPr>
            <a:r>
              <a:rPr lang="en" sz="1100" dirty="0">
                <a:solidFill>
                  <a:srgbClr val="434343"/>
                </a:solidFill>
                <a:uFill>
                  <a:noFill/>
                </a:uFil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Portrait of smiling man holding digital tablet looking at camera</a:t>
            </a:r>
            <a:endParaRPr sz="1100" dirty="0">
              <a:solidFill>
                <a:srgbClr val="434343"/>
              </a:solidFill>
            </a:endParaRPr>
          </a:p>
          <a:p>
            <a:pPr marL="457200" lvl="0" indent="-298450" algn="l" rtl="0">
              <a:spcBef>
                <a:spcPts val="0"/>
              </a:spcBef>
              <a:spcAft>
                <a:spcPts val="0"/>
              </a:spcAft>
              <a:buSzPts val="1100"/>
              <a:buChar char="■"/>
            </a:pPr>
            <a:r>
              <a:rPr lang="en" sz="1100" dirty="0">
                <a:solidFill>
                  <a:srgbClr val="434343"/>
                </a:solidFill>
                <a:uFill>
                  <a:noFill/>
                </a:uFill>
                <a:hlinkClick r:id="rId6">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Smiling bearded man holding disposable coffee cup while opening door</a:t>
            </a:r>
            <a:endParaRPr sz="1100" dirty="0">
              <a:solidFill>
                <a:srgbClr val="434343"/>
              </a:solidFill>
            </a:endParaRPr>
          </a:p>
          <a:p>
            <a:pPr marL="457200" lvl="0" indent="-298450" algn="l" rtl="0">
              <a:spcBef>
                <a:spcPts val="0"/>
              </a:spcBef>
              <a:spcAft>
                <a:spcPts val="0"/>
              </a:spcAft>
              <a:buSzPts val="1100"/>
              <a:buChar char="■"/>
            </a:pPr>
            <a:r>
              <a:rPr lang="en" sz="1100" dirty="0">
                <a:solidFill>
                  <a:srgbClr val="434343"/>
                </a:solidFill>
                <a:uFill>
                  <a:noFill/>
                </a:uFill>
                <a:hlinkClick r:id="rId7">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Portrait of pretty woman holding laptop looking at camera</a:t>
            </a:r>
            <a:endParaRPr sz="1100" dirty="0">
              <a:solidFill>
                <a:srgbClr val="434343"/>
              </a:solidFill>
            </a:endParaRPr>
          </a:p>
          <a:p>
            <a:pPr marL="457200" lvl="0" indent="-298450" algn="l" rtl="0">
              <a:spcBef>
                <a:spcPts val="0"/>
              </a:spcBef>
              <a:spcAft>
                <a:spcPts val="0"/>
              </a:spcAft>
              <a:buSzPts val="1100"/>
              <a:buChar char="■"/>
            </a:pPr>
            <a:r>
              <a:rPr lang="en" sz="1100" dirty="0">
                <a:solidFill>
                  <a:srgbClr val="434343"/>
                </a:solidFill>
                <a:uFill>
                  <a:noFill/>
                </a:uFill>
                <a:hlinkClick r:id="rId8">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Motherboard with optical fiber</a:t>
            </a:r>
            <a:endParaRPr sz="1100" dirty="0"/>
          </a:p>
          <a:p>
            <a:pPr marL="457200" lvl="0" indent="-292100" algn="l" rtl="0">
              <a:spcBef>
                <a:spcPts val="300"/>
              </a:spcBef>
              <a:spcAft>
                <a:spcPts val="0"/>
              </a:spcAft>
              <a:buClr>
                <a:schemeClr val="hlink"/>
              </a:buClr>
              <a:buSzPts val="1000"/>
              <a:buChar char="■"/>
            </a:pPr>
            <a:r>
              <a:rPr lang="en" sz="1100" dirty="0">
                <a:solidFill>
                  <a:schemeClr val="hlink"/>
                </a:solidFill>
                <a:uFill>
                  <a:noFill/>
                </a:uFill>
                <a:hlinkClick r:id="rId9"/>
              </a:rPr>
              <a:t>Futuristic technology screen interface</a:t>
            </a:r>
            <a:endParaRPr sz="1100" dirty="0">
              <a:solidFill>
                <a:schemeClr val="hlink"/>
              </a:solidFill>
            </a:endParaRPr>
          </a:p>
          <a:p>
            <a:pPr marL="457200" lvl="0" indent="-292100" algn="l" rtl="0">
              <a:spcBef>
                <a:spcPts val="300"/>
              </a:spcBef>
              <a:spcAft>
                <a:spcPts val="0"/>
              </a:spcAft>
              <a:buClr>
                <a:schemeClr val="hlink"/>
              </a:buClr>
              <a:buSzPts val="1000"/>
              <a:buChar char="■"/>
            </a:pPr>
            <a:r>
              <a:rPr lang="en" sz="1100" dirty="0">
                <a:solidFill>
                  <a:schemeClr val="hlink"/>
                </a:solidFill>
                <a:uFill>
                  <a:noFill/>
                </a:uFill>
                <a:hlinkClick r:id="rId10"/>
              </a:rPr>
              <a:t>Front view of businessman holding high tech tablet</a:t>
            </a:r>
            <a:endParaRPr sz="1100" dirty="0">
              <a:solidFill>
                <a:schemeClr val="hlink"/>
              </a:solidFill>
            </a:endParaRPr>
          </a:p>
          <a:p>
            <a:pPr marL="457200" lvl="0" indent="-292100" algn="l" rtl="0">
              <a:spcBef>
                <a:spcPts val="300"/>
              </a:spcBef>
              <a:spcAft>
                <a:spcPts val="0"/>
              </a:spcAft>
              <a:buClr>
                <a:schemeClr val="hlink"/>
              </a:buClr>
              <a:buSzPts val="1000"/>
              <a:buChar char="■"/>
            </a:pPr>
            <a:r>
              <a:rPr lang="en" sz="1100" dirty="0">
                <a:solidFill>
                  <a:schemeClr val="hlink"/>
                </a:solidFill>
                <a:uFill>
                  <a:noFill/>
                </a:uFill>
                <a:hlinkClick r:id="rId11"/>
              </a:rPr>
              <a:t>Businessman holding the newspaper and smiling</a:t>
            </a:r>
            <a:endParaRPr sz="1100" dirty="0">
              <a:solidFill>
                <a:schemeClr val="hlink"/>
              </a:solidFill>
            </a:endParaRPr>
          </a:p>
          <a:p>
            <a:pPr marL="457200" lvl="0" indent="-292100" algn="l" rtl="0">
              <a:spcBef>
                <a:spcPts val="300"/>
              </a:spcBef>
              <a:spcAft>
                <a:spcPts val="0"/>
              </a:spcAft>
              <a:buClr>
                <a:schemeClr val="hlink"/>
              </a:buClr>
              <a:buSzPts val="1000"/>
              <a:buChar char="■"/>
            </a:pPr>
            <a:r>
              <a:rPr lang="en" sz="1100" dirty="0">
                <a:solidFill>
                  <a:schemeClr val="hlink"/>
                </a:solidFill>
                <a:uFill>
                  <a:noFill/>
                </a:uFill>
                <a:hlinkClick r:id="rId12"/>
              </a:rPr>
              <a:t>Multiracial group of cheerful coworkers</a:t>
            </a:r>
            <a:endParaRPr sz="1100" dirty="0"/>
          </a:p>
        </p:txBody>
      </p:sp>
      <p:sp>
        <p:nvSpPr>
          <p:cNvPr id="683" name="Google Shape;683;p5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en" dirty="0"/>
              <a:t>Contexte </a:t>
            </a:r>
            <a:r>
              <a:rPr lang="en" dirty="0" smtClean="0"/>
              <a:t>général </a:t>
            </a:r>
            <a:r>
              <a:rPr lang="en" dirty="0">
                <a:solidFill>
                  <a:srgbClr val="0070C0"/>
                </a:solidFill>
              </a:rPr>
              <a:t>(A faire)</a:t>
            </a:r>
            <a:endParaRPr dirty="0"/>
          </a:p>
        </p:txBody>
      </p:sp>
      <p:sp>
        <p:nvSpPr>
          <p:cNvPr id="685" name="Google Shape;685;p57"/>
          <p:cNvSpPr txBox="1">
            <a:spLocks noGrp="1"/>
          </p:cNvSpPr>
          <p:nvPr>
            <p:ph type="subTitle" idx="3"/>
          </p:nvPr>
        </p:nvSpPr>
        <p:spPr>
          <a:xfrm>
            <a:off x="723900" y="952500"/>
            <a:ext cx="7699200" cy="399900"/>
          </a:xfrm>
          <a:prstGeom prst="rect">
            <a:avLst/>
          </a:prstGeom>
        </p:spPr>
        <p:txBody>
          <a:bodyPr spcFirstLastPara="1" wrap="square" lIns="91425" tIns="91425" rIns="91425" bIns="91425" anchor="t" anchorCtr="0">
            <a:noAutofit/>
          </a:bodyPr>
          <a:lstStyle/>
          <a:p>
            <a:pPr marL="0" lvl="0" indent="0" algn="l" rtl="0">
              <a:spcBef>
                <a:spcPts val="300"/>
              </a:spcBef>
              <a:spcAft>
                <a:spcPts val="0"/>
              </a:spcAft>
              <a:buNone/>
            </a:pPr>
            <a:r>
              <a:rPr lang="en" dirty="0"/>
              <a:t>Did you like the resources on this template? Get them for free at our other websites.</a:t>
            </a:r>
            <a:endParaRPr dirty="0"/>
          </a:p>
        </p:txBody>
      </p:sp>
    </p:spTree>
    <p:extLst>
      <p:ext uri="{BB962C8B-B14F-4D97-AF65-F5344CB8AC3E}">
        <p14:creationId xmlns:p14="http://schemas.microsoft.com/office/powerpoint/2010/main" val="38568642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9"/>
          <p:cNvSpPr txBox="1">
            <a:spLocks noGrp="1"/>
          </p:cNvSpPr>
          <p:nvPr>
            <p:ph type="ctrTitle"/>
          </p:nvPr>
        </p:nvSpPr>
        <p:spPr>
          <a:xfrm flipH="1">
            <a:off x="2795775" y="2849950"/>
            <a:ext cx="5195700" cy="1921200"/>
          </a:xfrm>
          <a:prstGeom prst="rect">
            <a:avLst/>
          </a:prstGeom>
        </p:spPr>
        <p:txBody>
          <a:bodyPr spcFirstLastPara="1" wrap="square" lIns="91425" tIns="91425" rIns="91425" bIns="91425" anchor="ctr" anchorCtr="0">
            <a:noAutofit/>
          </a:bodyPr>
          <a:lstStyle/>
          <a:p>
            <a:pPr lvl="0"/>
            <a:r>
              <a:rPr lang="en" dirty="0" smtClean="0"/>
              <a:t>Data sources &amp; </a:t>
            </a:r>
            <a:r>
              <a:rPr lang="en" dirty="0"/>
              <a:t>problématiques</a:t>
            </a:r>
            <a:endParaRPr dirty="0"/>
          </a:p>
        </p:txBody>
      </p:sp>
      <p:sp>
        <p:nvSpPr>
          <p:cNvPr id="235" name="Google Shape;235;p39"/>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cxnSp>
        <p:nvCxnSpPr>
          <p:cNvPr id="236" name="Google Shape;236;p39"/>
          <p:cNvCxnSpPr/>
          <p:nvPr/>
        </p:nvCxnSpPr>
        <p:spPr>
          <a:xfrm>
            <a:off x="7578300" y="4390350"/>
            <a:ext cx="1565700" cy="0"/>
          </a:xfrm>
          <a:prstGeom prst="straightConnector1">
            <a:avLst/>
          </a:prstGeom>
          <a:noFill/>
          <a:ln w="9525" cap="flat" cmpd="sng">
            <a:solidFill>
              <a:srgbClr val="434343"/>
            </a:solidFill>
            <a:prstDash val="solid"/>
            <a:round/>
            <a:headEnd type="none" w="med" len="med"/>
            <a:tailEnd type="none" w="med" len="med"/>
          </a:ln>
        </p:spPr>
      </p:cxnSp>
      <p:grpSp>
        <p:nvGrpSpPr>
          <p:cNvPr id="237" name="Google Shape;237;p39"/>
          <p:cNvGrpSpPr/>
          <p:nvPr/>
        </p:nvGrpSpPr>
        <p:grpSpPr>
          <a:xfrm>
            <a:off x="8089940" y="561326"/>
            <a:ext cx="423413" cy="421569"/>
            <a:chOff x="7703675" y="2541175"/>
            <a:chExt cx="499425" cy="497250"/>
          </a:xfrm>
        </p:grpSpPr>
        <p:sp>
          <p:nvSpPr>
            <p:cNvPr id="238" name="Google Shape;238;p39"/>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9"/>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9"/>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9"/>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9"/>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39">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36"/>
                                        </p:tgtEl>
                                        <p:attrNameLst>
                                          <p:attrName>style.visibility</p:attrName>
                                        </p:attrNameLst>
                                      </p:cBhvr>
                                      <p:to>
                                        <p:strVal val="visible"/>
                                      </p:to>
                                    </p:set>
                                    <p:anim calcmode="lin" valueType="num">
                                      <p:cBhvr additive="base">
                                        <p:cTn id="7" dur="1000"/>
                                        <p:tgtEl>
                                          <p:spTgt spid="236"/>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5"/>
                                        </p:tgtEl>
                                        <p:attrNameLst>
                                          <p:attrName>style.visibility</p:attrName>
                                        </p:attrNameLst>
                                      </p:cBhvr>
                                      <p:to>
                                        <p:strVal val="visible"/>
                                      </p:to>
                                    </p:set>
                                    <p:animEffect transition="in" filter="fade">
                                      <p:cBhvr>
                                        <p:cTn id="11" dur="7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22374" y="1752599"/>
            <a:ext cx="7761226" cy="5588427"/>
          </a:xfrm>
          <a:prstGeom prst="rect">
            <a:avLst/>
          </a:prstGeom>
        </p:spPr>
        <p:txBody>
          <a:bodyPr spcFirstLastPara="1" wrap="square" lIns="91425" tIns="91425" rIns="91425" bIns="91425" anchor="t" anchorCtr="0">
            <a:noAutofit/>
          </a:bodyPr>
          <a:lstStyle/>
          <a:p>
            <a:pPr marL="444500" indent="-285750">
              <a:spcBef>
                <a:spcPts val="300"/>
              </a:spcBef>
              <a:buSzPts val="1100"/>
            </a:pPr>
            <a:r>
              <a:rPr lang="fr-FR" dirty="0" smtClean="0">
                <a:uFill>
                  <a:noFill/>
                </a:uFill>
              </a:rPr>
              <a:t>La </a:t>
            </a:r>
            <a:r>
              <a:rPr lang="fr-FR" dirty="0">
                <a:uFill>
                  <a:noFill/>
                </a:uFill>
              </a:rPr>
              <a:t>base est réparties en 4 tables: </a:t>
            </a:r>
          </a:p>
          <a:p>
            <a:pPr indent="-298450">
              <a:spcBef>
                <a:spcPts val="300"/>
              </a:spcBef>
              <a:buSzPts val="1100"/>
            </a:pPr>
            <a:r>
              <a:rPr lang="fr-FR" dirty="0">
                <a:uFill>
                  <a:noFill/>
                </a:uFill>
              </a:rPr>
              <a:t>CARACTERISTIQUES qui décrit les circonstances générales de l’accident  </a:t>
            </a:r>
            <a:r>
              <a:rPr lang="fr-FR" dirty="0">
                <a:solidFill>
                  <a:srgbClr val="0070C0"/>
                </a:solidFill>
                <a:uFill>
                  <a:noFill/>
                </a:uFill>
                <a:sym typeface="Wingdings" panose="05000000000000000000" pitchFamily="2" charset="2"/>
              </a:rPr>
              <a:t> 58 000+ </a:t>
            </a:r>
            <a:r>
              <a:rPr lang="fr-FR" dirty="0">
                <a:solidFill>
                  <a:srgbClr val="0070C0"/>
                </a:solidFill>
                <a:uFill>
                  <a:noFill/>
                </a:uFill>
              </a:rPr>
              <a:t>accidents</a:t>
            </a:r>
          </a:p>
          <a:p>
            <a:pPr indent="-298450">
              <a:spcBef>
                <a:spcPts val="300"/>
              </a:spcBef>
              <a:buSzPts val="1100"/>
            </a:pPr>
            <a:r>
              <a:rPr lang="fr-FR" dirty="0">
                <a:uFill>
                  <a:noFill/>
                </a:uFill>
              </a:rPr>
              <a:t>LIEUX qui décrit le lieu principal de l’accident même si celui-ci s’est déroulé à une </a:t>
            </a:r>
            <a:r>
              <a:rPr lang="fr-FR" dirty="0" smtClean="0">
                <a:uFill>
                  <a:noFill/>
                </a:uFill>
              </a:rPr>
              <a:t>intersection </a:t>
            </a:r>
            <a:r>
              <a:rPr lang="fr-FR" dirty="0">
                <a:solidFill>
                  <a:srgbClr val="0070C0"/>
                </a:solidFill>
                <a:uFill>
                  <a:noFill/>
                </a:uFill>
                <a:sym typeface="Wingdings" panose="05000000000000000000" pitchFamily="2" charset="2"/>
              </a:rPr>
              <a:t> </a:t>
            </a:r>
            <a:r>
              <a:rPr lang="fr-FR" dirty="0" smtClean="0">
                <a:solidFill>
                  <a:srgbClr val="0070C0"/>
                </a:solidFill>
                <a:uFill>
                  <a:noFill/>
                </a:uFill>
                <a:sym typeface="Wingdings" panose="05000000000000000000" pitchFamily="2" charset="2"/>
              </a:rPr>
              <a:t>Code communes</a:t>
            </a:r>
            <a:endParaRPr lang="fr-FR" dirty="0">
              <a:uFill>
                <a:noFill/>
              </a:uFill>
            </a:endParaRPr>
          </a:p>
          <a:p>
            <a:pPr indent="-298450">
              <a:spcBef>
                <a:spcPts val="300"/>
              </a:spcBef>
              <a:buSzPts val="1100"/>
            </a:pPr>
            <a:r>
              <a:rPr lang="fr-FR" dirty="0">
                <a:uFill>
                  <a:noFill/>
                </a:uFill>
              </a:rPr>
              <a:t>VEHICULES qui décrit les véhicules impliqués </a:t>
            </a:r>
            <a:r>
              <a:rPr lang="fr-FR" dirty="0">
                <a:solidFill>
                  <a:srgbClr val="0070C0"/>
                </a:solidFill>
                <a:uFill>
                  <a:noFill/>
                </a:uFill>
                <a:sym typeface="Wingdings" panose="05000000000000000000" pitchFamily="2" charset="2"/>
              </a:rPr>
              <a:t> 100 000+ </a:t>
            </a:r>
            <a:r>
              <a:rPr lang="fr-FR" dirty="0">
                <a:solidFill>
                  <a:srgbClr val="0070C0"/>
                </a:solidFill>
                <a:uFill>
                  <a:noFill/>
                </a:uFill>
              </a:rPr>
              <a:t>véhicules</a:t>
            </a:r>
          </a:p>
          <a:p>
            <a:pPr indent="-298450">
              <a:spcBef>
                <a:spcPts val="300"/>
              </a:spcBef>
              <a:buSzPts val="1100"/>
            </a:pPr>
            <a:r>
              <a:rPr lang="fr-FR" dirty="0">
                <a:uFill>
                  <a:noFill/>
                </a:uFill>
              </a:rPr>
              <a:t>USAGERS qui décrit les usagers impliqués </a:t>
            </a:r>
            <a:r>
              <a:rPr lang="fr-FR" dirty="0">
                <a:solidFill>
                  <a:srgbClr val="0070C0"/>
                </a:solidFill>
                <a:uFill>
                  <a:noFill/>
                </a:uFill>
                <a:sym typeface="Wingdings" panose="05000000000000000000" pitchFamily="2" charset="2"/>
              </a:rPr>
              <a:t> 130 000+ </a:t>
            </a:r>
            <a:r>
              <a:rPr lang="fr-FR" dirty="0">
                <a:solidFill>
                  <a:srgbClr val="0070C0"/>
                </a:solidFill>
                <a:uFill>
                  <a:noFill/>
                </a:uFill>
              </a:rPr>
              <a:t>usagers</a:t>
            </a:r>
            <a:endParaRPr lang="fr-FR" dirty="0">
              <a:uFill>
                <a:noFill/>
              </a:uFill>
            </a:endParaRPr>
          </a:p>
          <a:p>
            <a:pPr indent="-298450">
              <a:spcBef>
                <a:spcPts val="300"/>
              </a:spcBef>
              <a:buSzPts val="1100"/>
            </a:pPr>
            <a:r>
              <a:rPr lang="fr-FR" dirty="0">
                <a:uFill>
                  <a:noFill/>
                </a:uFill>
              </a:rPr>
              <a:t>54 Variables, toutes </a:t>
            </a:r>
            <a:r>
              <a:rPr lang="fr-FR" dirty="0">
                <a:solidFill>
                  <a:srgbClr val="0070C0"/>
                </a:solidFill>
                <a:uFill>
                  <a:noFill/>
                </a:uFill>
              </a:rPr>
              <a:t>catégorielles</a:t>
            </a:r>
            <a:r>
              <a:rPr lang="fr-FR" dirty="0"/>
              <a:t> </a:t>
            </a:r>
            <a:r>
              <a:rPr lang="fr-FR" dirty="0">
                <a:uFill>
                  <a:noFill/>
                </a:uFill>
              </a:rPr>
              <a:t>sauf </a:t>
            </a:r>
            <a:r>
              <a:rPr lang="fr-FR" dirty="0" smtClean="0">
                <a:uFill>
                  <a:noFill/>
                </a:uFill>
              </a:rPr>
              <a:t>l’année de naissance</a:t>
            </a:r>
          </a:p>
          <a:p>
            <a:pPr indent="-298450">
              <a:spcBef>
                <a:spcPts val="300"/>
              </a:spcBef>
              <a:buSzPts val="1100"/>
            </a:pPr>
            <a:r>
              <a:rPr lang="fr-FR" dirty="0" smtClean="0"/>
              <a:t>Données relatives aux comportement usagers </a:t>
            </a:r>
            <a:r>
              <a:rPr lang="fr-FR" dirty="0"/>
              <a:t>et aux véhicules </a:t>
            </a:r>
            <a:r>
              <a:rPr lang="fr-FR" dirty="0" smtClean="0"/>
              <a:t>occultées </a:t>
            </a:r>
            <a:r>
              <a:rPr lang="fr-FR" dirty="0" smtClean="0">
                <a:solidFill>
                  <a:srgbClr val="0070C0"/>
                </a:solidFill>
                <a:uFill>
                  <a:noFill/>
                </a:uFill>
                <a:sym typeface="Wingdings" panose="05000000000000000000" pitchFamily="2" charset="2"/>
              </a:rPr>
              <a:t> </a:t>
            </a:r>
            <a:r>
              <a:rPr lang="fr-FR" dirty="0"/>
              <a:t>protection de la vie privée</a:t>
            </a:r>
          </a:p>
          <a:p>
            <a:pPr lvl="0" indent="-298450">
              <a:spcBef>
                <a:spcPts val="300"/>
              </a:spcBef>
              <a:buSzPts val="1100"/>
            </a:pPr>
            <a:r>
              <a:rPr lang="fr-FR" dirty="0" smtClean="0"/>
              <a:t>Exemple des variable </a:t>
            </a:r>
          </a:p>
          <a:p>
            <a:pPr lvl="1" indent="-298450">
              <a:spcBef>
                <a:spcPts val="300"/>
              </a:spcBef>
              <a:buSzPts val="1100"/>
            </a:pPr>
            <a:r>
              <a:rPr lang="fr-FR" sz="1400" dirty="0" smtClean="0"/>
              <a:t>«</a:t>
            </a:r>
            <a:r>
              <a:rPr lang="fr-FR" sz="1400" dirty="0"/>
              <a:t> </a:t>
            </a:r>
            <a:r>
              <a:rPr lang="fr-FR" sz="1400" dirty="0">
                <a:uFill>
                  <a:noFill/>
                </a:uFill>
              </a:rPr>
              <a:t>GRAVITÉ DE BLESSURE DE L'USAGER</a:t>
            </a:r>
            <a:r>
              <a:rPr lang="fr-FR" sz="1400" dirty="0"/>
              <a:t> » </a:t>
            </a:r>
            <a:r>
              <a:rPr lang="fr-FR" sz="1400" dirty="0">
                <a:solidFill>
                  <a:srgbClr val="0070C0"/>
                </a:solidFill>
                <a:uFill>
                  <a:noFill/>
                </a:uFill>
                <a:sym typeface="Wingdings" panose="05000000000000000000" pitchFamily="2" charset="2"/>
              </a:rPr>
              <a:t> Restreint en données </a:t>
            </a:r>
            <a:r>
              <a:rPr lang="fr-FR" sz="1400" dirty="0" smtClean="0">
                <a:solidFill>
                  <a:srgbClr val="0070C0"/>
                </a:solidFill>
                <a:uFill>
                  <a:noFill/>
                </a:uFill>
                <a:sym typeface="Wingdings" panose="05000000000000000000" pitchFamily="2" charset="2"/>
              </a:rPr>
              <a:t>2019</a:t>
            </a:r>
          </a:p>
          <a:p>
            <a:pPr lvl="1" indent="-298450">
              <a:spcBef>
                <a:spcPts val="300"/>
              </a:spcBef>
              <a:buSzPts val="1100"/>
            </a:pPr>
            <a:endParaRPr lang="fr-FR" sz="900" dirty="0"/>
          </a:p>
          <a:p>
            <a:pPr marL="457200" lvl="0" indent="-298450" algn="l" rtl="0">
              <a:spcBef>
                <a:spcPts val="300"/>
              </a:spcBef>
              <a:spcAft>
                <a:spcPts val="0"/>
              </a:spcAft>
              <a:buSzPts val="1100"/>
              <a:buChar char="■"/>
            </a:pPr>
            <a:endParaRPr sz="1100" dirty="0"/>
          </a:p>
        </p:txBody>
      </p:sp>
      <p:sp>
        <p:nvSpPr>
          <p:cNvPr id="683" name="Google Shape;683;p57"/>
          <p:cNvSpPr txBox="1">
            <a:spLocks noGrp="1"/>
          </p:cNvSpPr>
          <p:nvPr>
            <p:ph type="ctrTitle"/>
          </p:nvPr>
        </p:nvSpPr>
        <p:spPr>
          <a:xfrm>
            <a:off x="722375" y="372700"/>
            <a:ext cx="3369149" cy="526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SOURCE 1 </a:t>
            </a:r>
            <a:endParaRPr dirty="0"/>
          </a:p>
        </p:txBody>
      </p:sp>
      <p:sp>
        <p:nvSpPr>
          <p:cNvPr id="685" name="Google Shape;685;p57"/>
          <p:cNvSpPr txBox="1">
            <a:spLocks noGrp="1"/>
          </p:cNvSpPr>
          <p:nvPr>
            <p:ph type="subTitle" idx="3"/>
          </p:nvPr>
        </p:nvSpPr>
        <p:spPr>
          <a:xfrm>
            <a:off x="722374" y="1027424"/>
            <a:ext cx="7699200" cy="708048"/>
          </a:xfrm>
          <a:prstGeom prst="rect">
            <a:avLst/>
          </a:prstGeom>
        </p:spPr>
        <p:txBody>
          <a:bodyPr spcFirstLastPara="1" wrap="square" lIns="91425" tIns="91425" rIns="91425" bIns="91425" anchor="t" anchorCtr="0">
            <a:noAutofit/>
          </a:bodyPr>
          <a:lstStyle/>
          <a:p>
            <a:r>
              <a:rPr lang="fr-FR" sz="1400" b="1" dirty="0">
                <a:solidFill>
                  <a:srgbClr val="434343"/>
                </a:solidFill>
                <a:latin typeface="Exo 2"/>
                <a:ea typeface="Exo 2"/>
                <a:cs typeface="Exo 2"/>
              </a:rPr>
              <a:t>Bases de données annuelles des accidents corporels de la circulation </a:t>
            </a:r>
            <a:r>
              <a:rPr lang="fr-FR" sz="1400" b="1" dirty="0" smtClean="0">
                <a:solidFill>
                  <a:srgbClr val="434343"/>
                </a:solidFill>
                <a:latin typeface="Exo 2"/>
                <a:ea typeface="Exo 2"/>
                <a:cs typeface="Exo 2"/>
              </a:rPr>
              <a:t>routière</a:t>
            </a:r>
          </a:p>
          <a:p>
            <a:r>
              <a:rPr lang="fr-FR" sz="1400" b="1" dirty="0" smtClean="0">
                <a:solidFill>
                  <a:srgbClr val="434343"/>
                </a:solidFill>
                <a:latin typeface="Exo 2"/>
                <a:ea typeface="Exo 2"/>
                <a:cs typeface="Exo 2"/>
              </a:rPr>
              <a:t>Années 2019</a:t>
            </a:r>
            <a:endParaRPr lang="fr-FR" sz="1400" b="1" dirty="0">
              <a:solidFill>
                <a:srgbClr val="434343"/>
              </a:solidFill>
              <a:latin typeface="Exo 2"/>
              <a:ea typeface="Exo 2"/>
              <a:cs typeface="Exo 2"/>
            </a:endParaRPr>
          </a:p>
        </p:txBody>
      </p:sp>
      <p:sp>
        <p:nvSpPr>
          <p:cNvPr id="6" name="Google Shape;683;p57"/>
          <p:cNvSpPr txBox="1">
            <a:spLocks/>
          </p:cNvSpPr>
          <p:nvPr/>
        </p:nvSpPr>
        <p:spPr>
          <a:xfrm>
            <a:off x="4832400" y="-47050"/>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fr-FR" dirty="0" smtClean="0"/>
              <a:t>SOURCES des données</a:t>
            </a:r>
            <a:endParaRPr lang="fr-FR" dirty="0"/>
          </a:p>
        </p:txBody>
      </p:sp>
      <p:pic>
        <p:nvPicPr>
          <p:cNvPr id="2" name="Image 1"/>
          <p:cNvPicPr>
            <a:picLocks noChangeAspect="1"/>
          </p:cNvPicPr>
          <p:nvPr/>
        </p:nvPicPr>
        <p:blipFill>
          <a:blip r:embed="rId3"/>
          <a:stretch>
            <a:fillRect/>
          </a:stretch>
        </p:blipFill>
        <p:spPr>
          <a:xfrm>
            <a:off x="2324637" y="457650"/>
            <a:ext cx="2329914" cy="552648"/>
          </a:xfrm>
          <a:prstGeom prst="rect">
            <a:avLst/>
          </a:prstGeom>
        </p:spPr>
      </p:pic>
    </p:spTree>
    <p:extLst>
      <p:ext uri="{BB962C8B-B14F-4D97-AF65-F5344CB8AC3E}">
        <p14:creationId xmlns:p14="http://schemas.microsoft.com/office/powerpoint/2010/main" val="16539944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22374" y="1752600"/>
            <a:ext cx="6757925" cy="3156300"/>
          </a:xfrm>
          <a:prstGeom prst="rect">
            <a:avLst/>
          </a:prstGeom>
        </p:spPr>
        <p:txBody>
          <a:bodyPr spcFirstLastPara="1" wrap="square" lIns="91425" tIns="91425" rIns="91425" bIns="91425" anchor="t" anchorCtr="0">
            <a:noAutofit/>
          </a:bodyPr>
          <a:lstStyle/>
          <a:p>
            <a:pPr marL="457200" lvl="0" indent="-298450" algn="l" rtl="0">
              <a:spcBef>
                <a:spcPts val="300"/>
              </a:spcBef>
              <a:spcAft>
                <a:spcPts val="0"/>
              </a:spcAft>
              <a:buSzPts val="1100"/>
              <a:buChar char="■"/>
            </a:pPr>
            <a:endParaRPr sz="1100" dirty="0"/>
          </a:p>
        </p:txBody>
      </p:sp>
      <p:sp>
        <p:nvSpPr>
          <p:cNvPr id="683" name="Google Shape;683;p57"/>
          <p:cNvSpPr txBox="1">
            <a:spLocks noGrp="1"/>
          </p:cNvSpPr>
          <p:nvPr>
            <p:ph type="ctrTitle"/>
          </p:nvPr>
        </p:nvSpPr>
        <p:spPr>
          <a:xfrm>
            <a:off x="722375" y="372700"/>
            <a:ext cx="3369149" cy="526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SOURCE 2 </a:t>
            </a:r>
            <a:endParaRPr dirty="0"/>
          </a:p>
        </p:txBody>
      </p:sp>
      <p:sp>
        <p:nvSpPr>
          <p:cNvPr id="685" name="Google Shape;685;p57"/>
          <p:cNvSpPr txBox="1">
            <a:spLocks noGrp="1"/>
          </p:cNvSpPr>
          <p:nvPr>
            <p:ph type="subTitle" idx="3"/>
          </p:nvPr>
        </p:nvSpPr>
        <p:spPr>
          <a:xfrm>
            <a:off x="533400" y="974701"/>
            <a:ext cx="7699200" cy="726507"/>
          </a:xfrm>
          <a:prstGeom prst="rect">
            <a:avLst/>
          </a:prstGeom>
        </p:spPr>
        <p:txBody>
          <a:bodyPr spcFirstLastPara="1" wrap="square" lIns="91425" tIns="91425" rIns="91425" bIns="91425" anchor="t" anchorCtr="0">
            <a:noAutofit/>
          </a:bodyPr>
          <a:lstStyle/>
          <a:p>
            <a:r>
              <a:rPr lang="fr-FR" sz="1400" b="1" dirty="0">
                <a:solidFill>
                  <a:srgbClr val="434343"/>
                </a:solidFill>
                <a:latin typeface="Exo 2"/>
                <a:ea typeface="Exo 2"/>
                <a:cs typeface="Exo 2"/>
              </a:rPr>
              <a:t>Bases de données </a:t>
            </a:r>
            <a:r>
              <a:rPr lang="fr-FR" sz="1400" b="1" dirty="0" smtClean="0">
                <a:solidFill>
                  <a:srgbClr val="434343"/>
                </a:solidFill>
                <a:latin typeface="Exo 2"/>
                <a:ea typeface="Exo 2"/>
                <a:cs typeface="Exo 2"/>
              </a:rPr>
              <a:t> </a:t>
            </a:r>
            <a:r>
              <a:rPr lang="en" sz="1400" b="1" dirty="0" smtClean="0">
                <a:solidFill>
                  <a:srgbClr val="0070C0"/>
                </a:solidFill>
              </a:rPr>
              <a:t>(</a:t>
            </a:r>
            <a:r>
              <a:rPr lang="fr-FR" sz="1400" b="1" dirty="0">
                <a:solidFill>
                  <a:srgbClr val="0070C0"/>
                </a:solidFill>
              </a:rPr>
              <a:t>A toi de jouer Stéphane</a:t>
            </a:r>
            <a:r>
              <a:rPr lang="en" sz="1400" b="1" dirty="0">
                <a:solidFill>
                  <a:srgbClr val="0070C0"/>
                </a:solidFill>
              </a:rPr>
              <a:t>)</a:t>
            </a:r>
            <a:endParaRPr lang="fr-FR" sz="1400" b="1" dirty="0">
              <a:solidFill>
                <a:srgbClr val="0070C0"/>
              </a:solidFill>
              <a:latin typeface="Exo 2"/>
              <a:ea typeface="Exo 2"/>
              <a:cs typeface="Exo 2"/>
            </a:endParaRPr>
          </a:p>
        </p:txBody>
      </p:sp>
      <p:sp>
        <p:nvSpPr>
          <p:cNvPr id="6" name="Google Shape;683;p57"/>
          <p:cNvSpPr txBox="1">
            <a:spLocks/>
          </p:cNvSpPr>
          <p:nvPr/>
        </p:nvSpPr>
        <p:spPr>
          <a:xfrm>
            <a:off x="4832400" y="-47050"/>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fr-FR" dirty="0" smtClean="0"/>
              <a:t>SOURCES des données</a:t>
            </a:r>
            <a:endParaRPr lang="fr-FR" dirty="0"/>
          </a:p>
        </p:txBody>
      </p:sp>
      <p:pic>
        <p:nvPicPr>
          <p:cNvPr id="8" name="Image 7"/>
          <p:cNvPicPr>
            <a:picLocks noChangeAspect="1"/>
          </p:cNvPicPr>
          <p:nvPr/>
        </p:nvPicPr>
        <p:blipFill>
          <a:blip r:embed="rId3"/>
          <a:stretch>
            <a:fillRect/>
          </a:stretch>
        </p:blipFill>
        <p:spPr>
          <a:xfrm>
            <a:off x="2324637" y="457650"/>
            <a:ext cx="2010826" cy="564515"/>
          </a:xfrm>
          <a:prstGeom prst="rect">
            <a:avLst/>
          </a:prstGeom>
        </p:spPr>
      </p:pic>
    </p:spTree>
    <p:extLst>
      <p:ext uri="{BB962C8B-B14F-4D97-AF65-F5344CB8AC3E}">
        <p14:creationId xmlns:p14="http://schemas.microsoft.com/office/powerpoint/2010/main" val="4828172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22375" y="1539677"/>
            <a:ext cx="3551175" cy="3156300"/>
          </a:xfrm>
          <a:prstGeom prst="rect">
            <a:avLst/>
          </a:prstGeom>
        </p:spPr>
        <p:txBody>
          <a:bodyPr spcFirstLastPara="1" wrap="square" lIns="91425" tIns="91425" rIns="91425" bIns="91425" anchor="t" anchorCtr="0">
            <a:noAutofit/>
          </a:bodyPr>
          <a:lstStyle/>
          <a:p>
            <a:pPr indent="-298450">
              <a:spcBef>
                <a:spcPts val="300"/>
              </a:spcBef>
              <a:buSzPts val="1100"/>
            </a:pPr>
            <a:r>
              <a:rPr lang="fr-FR" sz="1300" dirty="0" smtClean="0">
                <a:uFill>
                  <a:noFill/>
                </a:uFill>
              </a:rPr>
              <a:t>62 Stations météo (</a:t>
            </a:r>
            <a:r>
              <a:rPr lang="fr-FR" sz="1300" dirty="0" err="1" smtClean="0">
                <a:uFill>
                  <a:noFill/>
                </a:uFill>
              </a:rPr>
              <a:t>lat</a:t>
            </a:r>
            <a:r>
              <a:rPr lang="fr-FR" sz="1300" dirty="0" smtClean="0">
                <a:uFill>
                  <a:noFill/>
                </a:uFill>
              </a:rPr>
              <a:t>, </a:t>
            </a:r>
            <a:r>
              <a:rPr lang="fr-FR" sz="1300" dirty="0" err="1" smtClean="0">
                <a:uFill>
                  <a:noFill/>
                </a:uFill>
              </a:rPr>
              <a:t>lng</a:t>
            </a:r>
            <a:r>
              <a:rPr lang="fr-FR" sz="1300" dirty="0" smtClean="0">
                <a:uFill>
                  <a:noFill/>
                </a:uFill>
              </a:rPr>
              <a:t>) </a:t>
            </a:r>
          </a:p>
          <a:p>
            <a:pPr indent="-298450">
              <a:spcBef>
                <a:spcPts val="300"/>
              </a:spcBef>
              <a:buSzPts val="1100"/>
            </a:pPr>
            <a:r>
              <a:rPr lang="fr-FR" sz="1300" dirty="0">
                <a:uFill>
                  <a:noFill/>
                </a:uFill>
              </a:rPr>
              <a:t>6-7 </a:t>
            </a:r>
            <a:r>
              <a:rPr lang="fr-FR" sz="1300" dirty="0" smtClean="0">
                <a:uFill>
                  <a:noFill/>
                </a:uFill>
              </a:rPr>
              <a:t>relevés </a:t>
            </a:r>
            <a:r>
              <a:rPr lang="fr-FR" sz="1300" dirty="0">
                <a:uFill>
                  <a:noFill/>
                </a:uFill>
              </a:rPr>
              <a:t>par jours </a:t>
            </a:r>
            <a:endParaRPr lang="fr-FR" sz="1300" dirty="0" smtClean="0">
              <a:uFill>
                <a:noFill/>
              </a:uFill>
            </a:endParaRPr>
          </a:p>
          <a:p>
            <a:pPr indent="-298450">
              <a:spcBef>
                <a:spcPts val="300"/>
              </a:spcBef>
              <a:buSzPts val="1100"/>
            </a:pPr>
            <a:r>
              <a:rPr lang="fr-FR" sz="1300" dirty="0" smtClean="0">
                <a:uFill>
                  <a:noFill/>
                </a:uFill>
              </a:rPr>
              <a:t>Relier </a:t>
            </a:r>
            <a:r>
              <a:rPr lang="fr-FR" sz="1300" dirty="0">
                <a:uFill>
                  <a:noFill/>
                </a:uFill>
              </a:rPr>
              <a:t>les données météo </a:t>
            </a:r>
            <a:r>
              <a:rPr lang="fr-FR" sz="1300" dirty="0" smtClean="0">
                <a:uFill>
                  <a:noFill/>
                </a:uFill>
              </a:rPr>
              <a:t>à la commune d’accident</a:t>
            </a:r>
          </a:p>
          <a:p>
            <a:pPr marL="444500" indent="-285750">
              <a:spcBef>
                <a:spcPts val="300"/>
              </a:spcBef>
              <a:buSzPts val="1100"/>
              <a:buFont typeface="Wingdings" panose="05000000000000000000" pitchFamily="2" charset="2"/>
              <a:buChar char="è"/>
            </a:pPr>
            <a:r>
              <a:rPr lang="fr-FR" sz="1300" dirty="0">
                <a:solidFill>
                  <a:srgbClr val="0070C0"/>
                </a:solidFill>
                <a:uFill>
                  <a:noFill/>
                </a:uFill>
              </a:rPr>
              <a:t>A</a:t>
            </a:r>
            <a:r>
              <a:rPr lang="fr-FR" sz="1300" dirty="0" smtClean="0">
                <a:solidFill>
                  <a:srgbClr val="0070C0"/>
                </a:solidFill>
                <a:uFill>
                  <a:noFill/>
                </a:uFill>
              </a:rPr>
              <a:t>ttribuer a chaque commune une station météo le plus proche a distance vol-oiseau</a:t>
            </a:r>
          </a:p>
          <a:p>
            <a:pPr marL="444500" indent="-285750">
              <a:spcBef>
                <a:spcPts val="300"/>
              </a:spcBef>
              <a:buSzPts val="1100"/>
              <a:buFont typeface="Wingdings" panose="05000000000000000000" pitchFamily="2" charset="2"/>
              <a:buChar char="è"/>
            </a:pPr>
            <a:r>
              <a:rPr lang="fr-FR" sz="1300" dirty="0" smtClean="0">
                <a:solidFill>
                  <a:srgbClr val="0070C0"/>
                </a:solidFill>
                <a:uFill>
                  <a:noFill/>
                </a:uFill>
              </a:rPr>
              <a:t>Trouver la date de l’accident et prendre le relevé de l’heure la plus proche</a:t>
            </a:r>
            <a:endParaRPr lang="fr-FR" sz="1300" dirty="0">
              <a:solidFill>
                <a:srgbClr val="0070C0"/>
              </a:solidFill>
              <a:uFill>
                <a:noFill/>
              </a:uFill>
            </a:endParaRPr>
          </a:p>
        </p:txBody>
      </p:sp>
      <p:sp>
        <p:nvSpPr>
          <p:cNvPr id="683" name="Google Shape;683;p57"/>
          <p:cNvSpPr txBox="1">
            <a:spLocks noGrp="1"/>
          </p:cNvSpPr>
          <p:nvPr>
            <p:ph type="ctrTitle"/>
          </p:nvPr>
        </p:nvSpPr>
        <p:spPr>
          <a:xfrm>
            <a:off x="722375" y="372700"/>
            <a:ext cx="3369149" cy="526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SOURCE 3 </a:t>
            </a:r>
            <a:endParaRPr dirty="0"/>
          </a:p>
        </p:txBody>
      </p:sp>
      <p:sp>
        <p:nvSpPr>
          <p:cNvPr id="685" name="Google Shape;685;p57"/>
          <p:cNvSpPr txBox="1">
            <a:spLocks noGrp="1"/>
          </p:cNvSpPr>
          <p:nvPr>
            <p:ph type="subTitle" idx="3"/>
          </p:nvPr>
        </p:nvSpPr>
        <p:spPr>
          <a:xfrm>
            <a:off x="533400" y="974702"/>
            <a:ext cx="7699200" cy="399900"/>
          </a:xfrm>
          <a:prstGeom prst="rect">
            <a:avLst/>
          </a:prstGeom>
        </p:spPr>
        <p:txBody>
          <a:bodyPr spcFirstLastPara="1" wrap="square" lIns="91425" tIns="91425" rIns="91425" bIns="91425" anchor="t" anchorCtr="0">
            <a:noAutofit/>
          </a:bodyPr>
          <a:lstStyle/>
          <a:p>
            <a:r>
              <a:rPr lang="fr-FR" sz="1400" b="1" dirty="0" smtClean="0">
                <a:solidFill>
                  <a:srgbClr val="434343"/>
                </a:solidFill>
                <a:latin typeface="Exo 2"/>
                <a:ea typeface="Exo 2"/>
                <a:cs typeface="Exo 2"/>
              </a:rPr>
              <a:t>Observation </a:t>
            </a:r>
            <a:r>
              <a:rPr lang="fr-FR" sz="1400" b="1" dirty="0">
                <a:solidFill>
                  <a:srgbClr val="434343"/>
                </a:solidFill>
                <a:latin typeface="Exo 2"/>
                <a:ea typeface="Exo 2"/>
                <a:cs typeface="Exo 2"/>
              </a:rPr>
              <a:t>météorologique historiques France métropole(SYNOP)</a:t>
            </a:r>
          </a:p>
          <a:p>
            <a:endParaRPr lang="fr-FR" sz="1400" b="1" dirty="0" smtClean="0">
              <a:solidFill>
                <a:srgbClr val="434343"/>
              </a:solidFill>
              <a:latin typeface="Exo 2"/>
              <a:ea typeface="Exo 2"/>
              <a:cs typeface="Exo 2"/>
            </a:endParaRPr>
          </a:p>
        </p:txBody>
      </p:sp>
      <p:sp>
        <p:nvSpPr>
          <p:cNvPr id="6" name="Google Shape;683;p57"/>
          <p:cNvSpPr txBox="1">
            <a:spLocks/>
          </p:cNvSpPr>
          <p:nvPr/>
        </p:nvSpPr>
        <p:spPr>
          <a:xfrm>
            <a:off x="4832400" y="-47050"/>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fr-FR" dirty="0" smtClean="0"/>
              <a:t>SOURCES des données</a:t>
            </a:r>
            <a:endParaRPr lang="fr-FR" dirty="0"/>
          </a:p>
        </p:txBody>
      </p:sp>
      <p:sp>
        <p:nvSpPr>
          <p:cNvPr id="3" name="AutoShape 2" descr="Météo-France — Wikipédia"/>
          <p:cNvSpPr>
            <a:spLocks noChangeAspect="1" noChangeArrowheads="1"/>
          </p:cNvSpPr>
          <p:nvPr/>
        </p:nvSpPr>
        <p:spPr bwMode="auto">
          <a:xfrm>
            <a:off x="155575" y="-1028700"/>
            <a:ext cx="2143125" cy="2143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5" name="Image 4"/>
          <p:cNvPicPr>
            <a:picLocks noChangeAspect="1"/>
          </p:cNvPicPr>
          <p:nvPr/>
        </p:nvPicPr>
        <p:blipFill>
          <a:blip r:embed="rId3"/>
          <a:stretch>
            <a:fillRect/>
          </a:stretch>
        </p:blipFill>
        <p:spPr>
          <a:xfrm>
            <a:off x="2294000" y="212702"/>
            <a:ext cx="1143000" cy="762000"/>
          </a:xfrm>
          <a:prstGeom prst="rect">
            <a:avLst/>
          </a:prstGeom>
        </p:spPr>
      </p:pic>
      <p:sp>
        <p:nvSpPr>
          <p:cNvPr id="14" name="Google Shape;682;p57"/>
          <p:cNvSpPr txBox="1">
            <a:spLocks noGrp="1"/>
          </p:cNvSpPr>
          <p:nvPr>
            <p:ph type="body" idx="1"/>
          </p:nvPr>
        </p:nvSpPr>
        <p:spPr>
          <a:xfrm>
            <a:off x="722375" y="3863800"/>
            <a:ext cx="4576825" cy="3156300"/>
          </a:xfrm>
          <a:prstGeom prst="rect">
            <a:avLst/>
          </a:prstGeom>
        </p:spPr>
        <p:txBody>
          <a:bodyPr spcFirstLastPara="1" wrap="square" lIns="91425" tIns="91425" rIns="91425" bIns="91425" anchor="t" anchorCtr="0">
            <a:noAutofit/>
          </a:bodyPr>
          <a:lstStyle/>
          <a:p>
            <a:pPr indent="-298450">
              <a:spcBef>
                <a:spcPts val="300"/>
              </a:spcBef>
              <a:buSzPts val="1100"/>
            </a:pPr>
            <a:r>
              <a:rPr lang="fr-FR" sz="1300" dirty="0">
                <a:uFill>
                  <a:noFill/>
                </a:uFill>
                <a:sym typeface="Wingdings" panose="05000000000000000000" pitchFamily="2" charset="2"/>
              </a:rPr>
              <a:t>Enrichissement de 7 variables quantitative continues</a:t>
            </a:r>
          </a:p>
          <a:p>
            <a:pPr marL="444500" lvl="1" indent="-285750">
              <a:spcBef>
                <a:spcPts val="300"/>
              </a:spcBef>
              <a:buSzPts val="1100"/>
              <a:buFont typeface="Wingdings" panose="05000000000000000000" pitchFamily="2" charset="2"/>
              <a:buChar char="è"/>
            </a:pPr>
            <a:r>
              <a:rPr lang="fr-FR" sz="1300" dirty="0">
                <a:solidFill>
                  <a:srgbClr val="0070C0"/>
                </a:solidFill>
                <a:uFill>
                  <a:noFill/>
                </a:uFill>
              </a:rPr>
              <a:t>Température, Vitesse vent, Rafales, Humidité, rosée, Precipitations_24H, Variation pression</a:t>
            </a:r>
          </a:p>
        </p:txBody>
      </p:sp>
      <p:pic>
        <p:nvPicPr>
          <p:cNvPr id="11" name="Image 10"/>
          <p:cNvPicPr>
            <a:picLocks noChangeAspect="1"/>
          </p:cNvPicPr>
          <p:nvPr/>
        </p:nvPicPr>
        <p:blipFill>
          <a:blip r:embed="rId4"/>
          <a:stretch>
            <a:fillRect/>
          </a:stretch>
        </p:blipFill>
        <p:spPr>
          <a:xfrm>
            <a:off x="4226356" y="1520063"/>
            <a:ext cx="4839769" cy="2764977"/>
          </a:xfrm>
          <a:prstGeom prst="rect">
            <a:avLst/>
          </a:prstGeom>
        </p:spPr>
      </p:pic>
      <p:pic>
        <p:nvPicPr>
          <p:cNvPr id="7" name="Image 6"/>
          <p:cNvPicPr>
            <a:picLocks noChangeAspect="1"/>
          </p:cNvPicPr>
          <p:nvPr/>
        </p:nvPicPr>
        <p:blipFill>
          <a:blip r:embed="rId5"/>
          <a:stretch>
            <a:fillRect/>
          </a:stretch>
        </p:blipFill>
        <p:spPr>
          <a:xfrm>
            <a:off x="5126787" y="1721814"/>
            <a:ext cx="2831785" cy="1842486"/>
          </a:xfrm>
          <a:prstGeom prst="rect">
            <a:avLst/>
          </a:prstGeom>
        </p:spPr>
      </p:pic>
      <p:pic>
        <p:nvPicPr>
          <p:cNvPr id="8" name="Image 7"/>
          <p:cNvPicPr>
            <a:picLocks noChangeAspect="1"/>
          </p:cNvPicPr>
          <p:nvPr/>
        </p:nvPicPr>
        <p:blipFill>
          <a:blip r:embed="rId6"/>
          <a:stretch>
            <a:fillRect/>
          </a:stretch>
        </p:blipFill>
        <p:spPr>
          <a:xfrm>
            <a:off x="7353734" y="1837829"/>
            <a:ext cx="611188" cy="316552"/>
          </a:xfrm>
          <a:prstGeom prst="rect">
            <a:avLst/>
          </a:prstGeom>
        </p:spPr>
      </p:pic>
      <p:sp>
        <p:nvSpPr>
          <p:cNvPr id="9" name="ZoneTexte 8"/>
          <p:cNvSpPr txBox="1"/>
          <p:nvPr/>
        </p:nvSpPr>
        <p:spPr>
          <a:xfrm>
            <a:off x="5069181" y="3266455"/>
            <a:ext cx="3086100" cy="307777"/>
          </a:xfrm>
          <a:prstGeom prst="rect">
            <a:avLst/>
          </a:prstGeom>
          <a:noFill/>
        </p:spPr>
        <p:txBody>
          <a:bodyPr wrap="square" rtlCol="0">
            <a:spAutoFit/>
          </a:bodyPr>
          <a:lstStyle/>
          <a:p>
            <a:r>
              <a:rPr lang="fr-FR" sz="1100" dirty="0">
                <a:solidFill>
                  <a:srgbClr val="434343"/>
                </a:solidFill>
                <a:uFill>
                  <a:noFill/>
                </a:uFill>
                <a:latin typeface="Roboto Condensed Light"/>
                <a:ea typeface="Roboto Condensed Light"/>
                <a:cs typeface="Roboto Condensed Light"/>
              </a:rPr>
              <a:t>Fond de carte</a:t>
            </a:r>
            <a:r>
              <a:rPr lang="fr-FR" dirty="0" smtClean="0"/>
              <a:t> </a:t>
            </a:r>
            <a:r>
              <a:rPr lang="fr-FR" sz="1100" dirty="0">
                <a:solidFill>
                  <a:srgbClr val="434343"/>
                </a:solidFill>
                <a:uFill>
                  <a:noFill/>
                </a:uFill>
                <a:latin typeface="Roboto Condensed Light"/>
                <a:ea typeface="Roboto Condensed Light"/>
                <a:cs typeface="Roboto Condensed Light"/>
                <a:sym typeface="Roboto Condensed Light"/>
              </a:rPr>
              <a:t>commune</a:t>
            </a:r>
            <a:r>
              <a:rPr lang="fr-FR" dirty="0" smtClean="0"/>
              <a:t> </a:t>
            </a:r>
            <a:r>
              <a:rPr lang="fr-FR" sz="1100" dirty="0">
                <a:solidFill>
                  <a:srgbClr val="434343"/>
                </a:solidFill>
                <a:uFill>
                  <a:noFill/>
                </a:uFill>
                <a:latin typeface="Roboto Condensed Light"/>
                <a:ea typeface="Roboto Condensed Light"/>
                <a:cs typeface="Roboto Condensed Light"/>
              </a:rPr>
              <a:t>INSEE</a:t>
            </a:r>
          </a:p>
        </p:txBody>
      </p:sp>
    </p:spTree>
    <p:extLst>
      <p:ext uri="{BB962C8B-B14F-4D97-AF65-F5344CB8AC3E}">
        <p14:creationId xmlns:p14="http://schemas.microsoft.com/office/powerpoint/2010/main" val="961948184"/>
      </p:ext>
    </p:extLst>
  </p:cSld>
  <p:clrMapOvr>
    <a:masterClrMapping/>
  </p:clrMapOvr>
  <p:timing>
    <p:tnLst>
      <p:par>
        <p:cTn id="1" dur="indefinite" restart="never" nodeType="tmRoot"/>
      </p:par>
    </p:tnLst>
  </p:timing>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832</TotalTime>
  <Words>2284</Words>
  <Application>Microsoft Office PowerPoint</Application>
  <PresentationFormat>Affichage à l'écran (16:9)</PresentationFormat>
  <Paragraphs>375</Paragraphs>
  <Slides>39</Slides>
  <Notes>38</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39</vt:i4>
      </vt:variant>
    </vt:vector>
  </HeadingPairs>
  <TitlesOfParts>
    <vt:vector size="48" baseType="lpstr">
      <vt:lpstr>Exo 2</vt:lpstr>
      <vt:lpstr>Roboto Condensed Light</vt:lpstr>
      <vt:lpstr>Arial</vt:lpstr>
      <vt:lpstr>Roboto Condensed</vt:lpstr>
      <vt:lpstr>Quattrocento Sans</vt:lpstr>
      <vt:lpstr>Wingdings</vt:lpstr>
      <vt:lpstr>Fira Sans Extra Condensed Medium</vt:lpstr>
      <vt:lpstr>Nunito Light</vt:lpstr>
      <vt:lpstr>Tech Newsletter XL by Slidesgo</vt:lpstr>
      <vt:lpstr>Titre à Définir</vt:lpstr>
      <vt:lpstr>TABLE OF CONTENTS (version détaillée, pour nous)</vt:lpstr>
      <vt:lpstr>TABLE OF CONTENTS</vt:lpstr>
      <vt:lpstr>Contexte général</vt:lpstr>
      <vt:lpstr>Contexte général (A faire)</vt:lpstr>
      <vt:lpstr>Data sources &amp; problématiques</vt:lpstr>
      <vt:lpstr>SOURCE 1 </vt:lpstr>
      <vt:lpstr>SOURCE 2 </vt:lpstr>
      <vt:lpstr>SOURCE 3 </vt:lpstr>
      <vt:lpstr>1st Problématique</vt:lpstr>
      <vt:lpstr>2nd Problématique</vt:lpstr>
      <vt:lpstr>3rd Problématique</vt:lpstr>
      <vt:lpstr> Data pre-processing &amp; Statistique Descriptif</vt:lpstr>
      <vt:lpstr>Data pre-processing</vt:lpstr>
      <vt:lpstr>Statistique Descriptif (A toi de jouer Stéphane)</vt:lpstr>
      <vt:lpstr>Feature engineering &amp; Modélisation </vt:lpstr>
      <vt:lpstr>Présentation PowerPoint</vt:lpstr>
      <vt:lpstr>Feature engineering: 5 recipes</vt:lpstr>
      <vt:lpstr>Modélisation</vt:lpstr>
      <vt:lpstr>Présentation PowerPoint</vt:lpstr>
      <vt:lpstr>Présentation PowerPoint</vt:lpstr>
      <vt:lpstr>Présentation PowerPoint</vt:lpstr>
      <vt:lpstr>Interpretable Machine Learning </vt:lpstr>
      <vt:lpstr>Variables “contributeurs” de la prédiction </vt:lpstr>
      <vt:lpstr>Data Visualisation</vt:lpstr>
      <vt:lpstr>Discussion et pespectives</vt:lpstr>
      <vt:lpstr>Discussion (A faire)</vt:lpstr>
      <vt:lpstr>THANKS</vt:lpstr>
      <vt:lpstr>Data pre-processing</vt:lpstr>
      <vt:lpstr>OUR NUMBERS</vt:lpstr>
      <vt:lpstr>SECTOR NEWS</vt:lpstr>
      <vt:lpstr>NEWS</vt:lpstr>
      <vt:lpstr>CUSTOMER REVIEWS</vt:lpstr>
      <vt:lpstr>THIS IS A TABLE</vt:lpstr>
      <vt:lpstr>AWESOME WORDS</vt:lpstr>
      <vt:lpstr>REVIEW OF PAST EVENTS</vt:lpstr>
      <vt:lpstr>WELCOME!</vt:lpstr>
      <vt:lpstr>UPCOMING EVENTS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NEWSLETTER</dc:title>
  <dc:creator>Gao, Fei</dc:creator>
  <cp:lastModifiedBy>Gao, Fei</cp:lastModifiedBy>
  <cp:revision>95</cp:revision>
  <dcterms:modified xsi:type="dcterms:W3CDTF">2021-06-10T16:51:31Z</dcterms:modified>
</cp:coreProperties>
</file>